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89e33aa41f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89e33aa41f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89e33aa41f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89e33aa41f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89e33aa41f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289e33aa41f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7f0b3081ac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7f0b3081ac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89e33aa41f_1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89e33aa41f_1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8bb677996f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8bb677996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8bb677996f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8bb677996f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89e33aa41f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89e33aa41f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27f0b3081a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27f0b3081a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289e33aa41f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289e33aa41f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7f0b3081a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27f0b3081a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Include range of research (blah blah, blah blah to blah blah)</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7f0b3081ac_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7f0b3081ac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Whats the big deal??? Looks like typical esterification of alcohol</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8a8b9d9ca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8a8b9d9ca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89e33aa41f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89e33aa41f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Briefly speak through “general” mechanism,,,,FIX ESTERIFICATION STEREOCHEMISTRY.</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89e33aa41f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89e33aa41f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8b5b6ae9b9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8b5b6ae9b9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4548b4160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4548b4160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Pronucleophiles are molecules that are readily converted into nucleophiles. For Mitsunobu reactions, pKa of the pronucleophile must be roughly 12 or lower because the betaine (neutral molecule that consist of a non hydrogen including cationic group such as PPh3 and a negatively charged group) that is produced from the reaction of DEAD and PPh3 is roughly 12. Anion must be able to deprotonate HA (source of acidic proton) in order for reaction to work. If the pKa is higher than 12, alkylation of DEAD will occur instead.</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7f0b3081ac_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7f0b3081ac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1" Type="http://schemas.openxmlformats.org/officeDocument/2006/relationships/image" Target="../media/image26.png"/><Relationship Id="rId10" Type="http://schemas.openxmlformats.org/officeDocument/2006/relationships/image" Target="../media/image29.png"/><Relationship Id="rId13" Type="http://schemas.openxmlformats.org/officeDocument/2006/relationships/image" Target="../media/image25.png"/><Relationship Id="rId12" Type="http://schemas.openxmlformats.org/officeDocument/2006/relationships/image" Target="../media/image33.png"/><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0.png"/><Relationship Id="rId4" Type="http://schemas.openxmlformats.org/officeDocument/2006/relationships/image" Target="../media/image18.png"/><Relationship Id="rId9" Type="http://schemas.openxmlformats.org/officeDocument/2006/relationships/image" Target="../media/image27.png"/><Relationship Id="rId14" Type="http://schemas.openxmlformats.org/officeDocument/2006/relationships/image" Target="../media/image23.png"/><Relationship Id="rId5" Type="http://schemas.openxmlformats.org/officeDocument/2006/relationships/image" Target="../media/image21.png"/><Relationship Id="rId6" Type="http://schemas.openxmlformats.org/officeDocument/2006/relationships/image" Target="../media/image52.png"/><Relationship Id="rId7" Type="http://schemas.openxmlformats.org/officeDocument/2006/relationships/image" Target="../media/image34.png"/><Relationship Id="rId8" Type="http://schemas.openxmlformats.org/officeDocument/2006/relationships/image" Target="../media/image22.png"/></Relationships>
</file>

<file path=ppt/slides/_rels/slide11.xml.rels><?xml version="1.0" encoding="UTF-8" standalone="yes"?><Relationships xmlns="http://schemas.openxmlformats.org/package/2006/relationships"><Relationship Id="rId11" Type="http://schemas.openxmlformats.org/officeDocument/2006/relationships/image" Target="../media/image36.png"/><Relationship Id="rId10" Type="http://schemas.openxmlformats.org/officeDocument/2006/relationships/image" Target="../media/image42.png"/><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1.png"/><Relationship Id="rId4" Type="http://schemas.openxmlformats.org/officeDocument/2006/relationships/image" Target="../media/image38.png"/><Relationship Id="rId9" Type="http://schemas.openxmlformats.org/officeDocument/2006/relationships/image" Target="../media/image30.png"/><Relationship Id="rId5" Type="http://schemas.openxmlformats.org/officeDocument/2006/relationships/image" Target="../media/image37.png"/><Relationship Id="rId6" Type="http://schemas.openxmlformats.org/officeDocument/2006/relationships/image" Target="../media/image28.png"/><Relationship Id="rId7" Type="http://schemas.openxmlformats.org/officeDocument/2006/relationships/image" Target="../media/image49.png"/><Relationship Id="rId8" Type="http://schemas.openxmlformats.org/officeDocument/2006/relationships/image" Target="../media/image3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5.png"/><Relationship Id="rId4" Type="http://schemas.openxmlformats.org/officeDocument/2006/relationships/image" Target="../media/image39.png"/><Relationship Id="rId5" Type="http://schemas.openxmlformats.org/officeDocument/2006/relationships/image" Target="../media/image4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5.png"/><Relationship Id="rId4" Type="http://schemas.openxmlformats.org/officeDocument/2006/relationships/image" Target="../media/image48.png"/><Relationship Id="rId5" Type="http://schemas.openxmlformats.org/officeDocument/2006/relationships/image" Target="../media/image5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4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40.png"/><Relationship Id="rId4" Type="http://schemas.openxmlformats.org/officeDocument/2006/relationships/image" Target="../media/image4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3.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2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0.png"/><Relationship Id="rId4" Type="http://schemas.openxmlformats.org/officeDocument/2006/relationships/image" Target="../media/image3.png"/><Relationship Id="rId5" Type="http://schemas.openxmlformats.org/officeDocument/2006/relationships/image" Target="../media/image1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9.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 type="subTitle"/>
          </p:nvPr>
        </p:nvSpPr>
        <p:spPr>
          <a:xfrm>
            <a:off x="311700" y="3120600"/>
            <a:ext cx="8520600" cy="16200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a:solidFill>
                  <a:schemeClr val="dk1"/>
                </a:solidFill>
              </a:rPr>
              <a:t>Aaron Chhun</a:t>
            </a:r>
            <a:endParaRPr>
              <a:solidFill>
                <a:schemeClr val="dk1"/>
              </a:solidFill>
            </a:endParaRPr>
          </a:p>
          <a:p>
            <a:pPr indent="0" lvl="0" marL="0" rtl="0" algn="ctr">
              <a:spcBef>
                <a:spcPts val="0"/>
              </a:spcBef>
              <a:spcAft>
                <a:spcPts val="0"/>
              </a:spcAft>
              <a:buNone/>
            </a:pPr>
            <a:r>
              <a:rPr lang="en">
                <a:solidFill>
                  <a:schemeClr val="dk1"/>
                </a:solidFill>
              </a:rPr>
              <a:t> CHEM180H</a:t>
            </a:r>
            <a:endParaRPr>
              <a:solidFill>
                <a:schemeClr val="dk1"/>
              </a:solidFill>
            </a:endParaRPr>
          </a:p>
          <a:p>
            <a:pPr indent="0" lvl="0" marL="0" rtl="0" algn="ctr">
              <a:spcBef>
                <a:spcPts val="0"/>
              </a:spcBef>
              <a:spcAft>
                <a:spcPts val="0"/>
              </a:spcAft>
              <a:buNone/>
            </a:pPr>
            <a:r>
              <a:rPr lang="en">
                <a:solidFill>
                  <a:schemeClr val="dk1"/>
                </a:solidFill>
              </a:rPr>
              <a:t>Fall 2023</a:t>
            </a:r>
            <a:endParaRPr>
              <a:solidFill>
                <a:schemeClr val="dk1"/>
              </a:solidFill>
            </a:endParaRPr>
          </a:p>
          <a:p>
            <a:pPr indent="0" lvl="0" marL="0" rtl="0" algn="ctr">
              <a:spcBef>
                <a:spcPts val="0"/>
              </a:spcBef>
              <a:spcAft>
                <a:spcPts val="0"/>
              </a:spcAft>
              <a:buNone/>
            </a:pPr>
            <a:r>
              <a:t/>
            </a:r>
            <a:endParaRPr>
              <a:solidFill>
                <a:schemeClr val="dk1"/>
              </a:solidFill>
            </a:endParaRPr>
          </a:p>
        </p:txBody>
      </p:sp>
      <p:sp>
        <p:nvSpPr>
          <p:cNvPr id="55" name="Google Shape;55;p13"/>
          <p:cNvSpPr/>
          <p:nvPr/>
        </p:nvSpPr>
        <p:spPr>
          <a:xfrm>
            <a:off x="0" y="0"/>
            <a:ext cx="9144000" cy="29562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990"/>
              <a:buFont typeface="Arial"/>
              <a:buNone/>
            </a:pPr>
            <a:r>
              <a:rPr b="1" lang="en" sz="4500">
                <a:solidFill>
                  <a:schemeClr val="lt1"/>
                </a:solidFill>
              </a:rPr>
              <a:t>History and Contemporary Application of the Mitsunobu Reaction</a:t>
            </a:r>
            <a:endParaRPr sz="3000">
              <a:solidFill>
                <a:schemeClr val="lt1"/>
              </a:solidFill>
            </a:endParaRPr>
          </a:p>
        </p:txBody>
      </p:sp>
      <p:pic>
        <p:nvPicPr>
          <p:cNvPr id="56" name="Google Shape;56;p13"/>
          <p:cNvPicPr preferRelativeResize="0"/>
          <p:nvPr/>
        </p:nvPicPr>
        <p:blipFill>
          <a:blip r:embed="rId3">
            <a:alphaModFix/>
          </a:blip>
          <a:stretch>
            <a:fillRect/>
          </a:stretch>
        </p:blipFill>
        <p:spPr>
          <a:xfrm>
            <a:off x="491575" y="3146838"/>
            <a:ext cx="1620075" cy="1620050"/>
          </a:xfrm>
          <a:prstGeom prst="rect">
            <a:avLst/>
          </a:prstGeom>
          <a:noFill/>
          <a:ln>
            <a:noFill/>
          </a:ln>
        </p:spPr>
      </p:pic>
      <p:pic>
        <p:nvPicPr>
          <p:cNvPr id="57" name="Google Shape;57;p13"/>
          <p:cNvPicPr preferRelativeResize="0"/>
          <p:nvPr/>
        </p:nvPicPr>
        <p:blipFill rotWithShape="1">
          <a:blip r:embed="rId4">
            <a:alphaModFix/>
          </a:blip>
          <a:srcRect b="0" l="0" r="0" t="7851"/>
          <a:stretch/>
        </p:blipFill>
        <p:spPr>
          <a:xfrm>
            <a:off x="6835625" y="3120600"/>
            <a:ext cx="1749150" cy="16725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pic>
        <p:nvPicPr>
          <p:cNvPr id="160" name="Google Shape;160;p22"/>
          <p:cNvPicPr preferRelativeResize="0"/>
          <p:nvPr/>
        </p:nvPicPr>
        <p:blipFill>
          <a:blip r:embed="rId3">
            <a:alphaModFix/>
          </a:blip>
          <a:stretch>
            <a:fillRect/>
          </a:stretch>
        </p:blipFill>
        <p:spPr>
          <a:xfrm>
            <a:off x="4368581" y="1085750"/>
            <a:ext cx="4183856" cy="1412500"/>
          </a:xfrm>
          <a:prstGeom prst="rect">
            <a:avLst/>
          </a:prstGeom>
          <a:noFill/>
          <a:ln>
            <a:noFill/>
          </a:ln>
        </p:spPr>
      </p:pic>
      <p:pic>
        <p:nvPicPr>
          <p:cNvPr id="161" name="Google Shape;161;p22"/>
          <p:cNvPicPr preferRelativeResize="0"/>
          <p:nvPr/>
        </p:nvPicPr>
        <p:blipFill>
          <a:blip r:embed="rId4">
            <a:alphaModFix/>
          </a:blip>
          <a:stretch>
            <a:fillRect/>
          </a:stretch>
        </p:blipFill>
        <p:spPr>
          <a:xfrm>
            <a:off x="696399" y="2980551"/>
            <a:ext cx="2850250" cy="1255712"/>
          </a:xfrm>
          <a:prstGeom prst="rect">
            <a:avLst/>
          </a:prstGeom>
          <a:noFill/>
          <a:ln>
            <a:noFill/>
          </a:ln>
        </p:spPr>
      </p:pic>
      <p:pic>
        <p:nvPicPr>
          <p:cNvPr id="162" name="Google Shape;162;p22"/>
          <p:cNvPicPr preferRelativeResize="0"/>
          <p:nvPr/>
        </p:nvPicPr>
        <p:blipFill>
          <a:blip r:embed="rId5">
            <a:alphaModFix/>
          </a:blip>
          <a:stretch>
            <a:fillRect/>
          </a:stretch>
        </p:blipFill>
        <p:spPr>
          <a:xfrm>
            <a:off x="4697875" y="2941000"/>
            <a:ext cx="3525275" cy="1304600"/>
          </a:xfrm>
          <a:prstGeom prst="rect">
            <a:avLst/>
          </a:prstGeom>
          <a:noFill/>
          <a:ln>
            <a:noFill/>
          </a:ln>
        </p:spPr>
      </p:pic>
      <p:pic>
        <p:nvPicPr>
          <p:cNvPr id="163" name="Google Shape;163;p22"/>
          <p:cNvPicPr preferRelativeResize="0"/>
          <p:nvPr/>
        </p:nvPicPr>
        <p:blipFill>
          <a:blip r:embed="rId6">
            <a:alphaModFix/>
          </a:blip>
          <a:stretch>
            <a:fillRect/>
          </a:stretch>
        </p:blipFill>
        <p:spPr>
          <a:xfrm>
            <a:off x="1743225" y="2303488"/>
            <a:ext cx="577825" cy="489700"/>
          </a:xfrm>
          <a:prstGeom prst="rect">
            <a:avLst/>
          </a:prstGeom>
          <a:noFill/>
          <a:ln>
            <a:noFill/>
          </a:ln>
        </p:spPr>
      </p:pic>
      <p:pic>
        <p:nvPicPr>
          <p:cNvPr id="164" name="Google Shape;164;p22"/>
          <p:cNvPicPr preferRelativeResize="0"/>
          <p:nvPr/>
        </p:nvPicPr>
        <p:blipFill>
          <a:blip r:embed="rId7">
            <a:alphaModFix/>
          </a:blip>
          <a:stretch>
            <a:fillRect/>
          </a:stretch>
        </p:blipFill>
        <p:spPr>
          <a:xfrm>
            <a:off x="6212437" y="2354425"/>
            <a:ext cx="577825" cy="392106"/>
          </a:xfrm>
          <a:prstGeom prst="rect">
            <a:avLst/>
          </a:prstGeom>
          <a:noFill/>
          <a:ln>
            <a:noFill/>
          </a:ln>
        </p:spPr>
      </p:pic>
      <p:pic>
        <p:nvPicPr>
          <p:cNvPr id="165" name="Google Shape;165;p22"/>
          <p:cNvPicPr preferRelativeResize="0"/>
          <p:nvPr/>
        </p:nvPicPr>
        <p:blipFill>
          <a:blip r:embed="rId8">
            <a:alphaModFix/>
          </a:blip>
          <a:stretch>
            <a:fillRect/>
          </a:stretch>
        </p:blipFill>
        <p:spPr>
          <a:xfrm>
            <a:off x="6184586" y="4251175"/>
            <a:ext cx="665275" cy="277200"/>
          </a:xfrm>
          <a:prstGeom prst="rect">
            <a:avLst/>
          </a:prstGeom>
          <a:noFill/>
          <a:ln>
            <a:noFill/>
          </a:ln>
        </p:spPr>
      </p:pic>
      <p:pic>
        <p:nvPicPr>
          <p:cNvPr id="166" name="Google Shape;166;p22"/>
          <p:cNvPicPr preferRelativeResize="0"/>
          <p:nvPr/>
        </p:nvPicPr>
        <p:blipFill>
          <a:blip r:embed="rId9">
            <a:alphaModFix/>
          </a:blip>
          <a:stretch>
            <a:fillRect/>
          </a:stretch>
        </p:blipFill>
        <p:spPr>
          <a:xfrm>
            <a:off x="1743224" y="4246901"/>
            <a:ext cx="656040" cy="277200"/>
          </a:xfrm>
          <a:prstGeom prst="rect">
            <a:avLst/>
          </a:prstGeom>
          <a:noFill/>
          <a:ln>
            <a:noFill/>
          </a:ln>
        </p:spPr>
      </p:pic>
      <p:pic>
        <p:nvPicPr>
          <p:cNvPr id="167" name="Google Shape;167;p22"/>
          <p:cNvPicPr preferRelativeResize="0"/>
          <p:nvPr/>
        </p:nvPicPr>
        <p:blipFill>
          <a:blip r:embed="rId10">
            <a:alphaModFix/>
          </a:blip>
          <a:stretch>
            <a:fillRect/>
          </a:stretch>
        </p:blipFill>
        <p:spPr>
          <a:xfrm>
            <a:off x="4446337" y="1139700"/>
            <a:ext cx="4028350" cy="1304590"/>
          </a:xfrm>
          <a:prstGeom prst="rect">
            <a:avLst/>
          </a:prstGeom>
          <a:noFill/>
          <a:ln>
            <a:noFill/>
          </a:ln>
        </p:spPr>
      </p:pic>
      <p:pic>
        <p:nvPicPr>
          <p:cNvPr id="168" name="Google Shape;168;p22"/>
          <p:cNvPicPr preferRelativeResize="0"/>
          <p:nvPr/>
        </p:nvPicPr>
        <p:blipFill>
          <a:blip r:embed="rId11">
            <a:alphaModFix/>
          </a:blip>
          <a:stretch>
            <a:fillRect/>
          </a:stretch>
        </p:blipFill>
        <p:spPr>
          <a:xfrm>
            <a:off x="662450" y="2921613"/>
            <a:ext cx="2850260" cy="1196875"/>
          </a:xfrm>
          <a:prstGeom prst="rect">
            <a:avLst/>
          </a:prstGeom>
          <a:noFill/>
          <a:ln>
            <a:noFill/>
          </a:ln>
        </p:spPr>
      </p:pic>
      <p:pic>
        <p:nvPicPr>
          <p:cNvPr id="169" name="Google Shape;169;p22"/>
          <p:cNvPicPr preferRelativeResize="0"/>
          <p:nvPr/>
        </p:nvPicPr>
        <p:blipFill>
          <a:blip r:embed="rId12">
            <a:alphaModFix/>
          </a:blip>
          <a:stretch>
            <a:fillRect/>
          </a:stretch>
        </p:blipFill>
        <p:spPr>
          <a:xfrm>
            <a:off x="4697187" y="2947337"/>
            <a:ext cx="3608300" cy="1103050"/>
          </a:xfrm>
          <a:prstGeom prst="rect">
            <a:avLst/>
          </a:prstGeom>
          <a:noFill/>
          <a:ln>
            <a:noFill/>
          </a:ln>
        </p:spPr>
      </p:pic>
      <p:sp>
        <p:nvSpPr>
          <p:cNvPr id="170" name="Google Shape;170;p22"/>
          <p:cNvSpPr/>
          <p:nvPr/>
        </p:nvSpPr>
        <p:spPr>
          <a:xfrm>
            <a:off x="0" y="-615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Reagent Modification (Azodicarbonyl)</a:t>
            </a:r>
            <a:endParaRPr sz="3000">
              <a:solidFill>
                <a:schemeClr val="lt1"/>
              </a:solidFill>
            </a:endParaRPr>
          </a:p>
        </p:txBody>
      </p:sp>
      <p:pic>
        <p:nvPicPr>
          <p:cNvPr id="171" name="Google Shape;171;p22"/>
          <p:cNvPicPr preferRelativeResize="0"/>
          <p:nvPr/>
        </p:nvPicPr>
        <p:blipFill rotWithShape="1">
          <a:blip r:embed="rId13">
            <a:alphaModFix/>
          </a:blip>
          <a:srcRect b="0" l="6352" r="2894" t="0"/>
          <a:stretch/>
        </p:blipFill>
        <p:spPr>
          <a:xfrm>
            <a:off x="628500" y="1160550"/>
            <a:ext cx="2918150" cy="1148900"/>
          </a:xfrm>
          <a:prstGeom prst="rect">
            <a:avLst/>
          </a:prstGeom>
          <a:noFill/>
          <a:ln>
            <a:noFill/>
          </a:ln>
        </p:spPr>
      </p:pic>
      <p:pic>
        <p:nvPicPr>
          <p:cNvPr id="172" name="Google Shape;172;p22"/>
          <p:cNvPicPr preferRelativeResize="0"/>
          <p:nvPr/>
        </p:nvPicPr>
        <p:blipFill rotWithShape="1">
          <a:blip r:embed="rId14">
            <a:alphaModFix/>
          </a:blip>
          <a:srcRect b="0" l="2627" r="4201" t="0"/>
          <a:stretch/>
        </p:blipFill>
        <p:spPr>
          <a:xfrm>
            <a:off x="628500" y="1136563"/>
            <a:ext cx="2918150" cy="1196887"/>
          </a:xfrm>
          <a:prstGeom prst="rect">
            <a:avLst/>
          </a:prstGeom>
          <a:noFill/>
          <a:ln>
            <a:noFill/>
          </a:ln>
        </p:spPr>
      </p:pic>
      <p:sp>
        <p:nvSpPr>
          <p:cNvPr id="173" name="Google Shape;173;p22"/>
          <p:cNvSpPr txBox="1"/>
          <p:nvPr/>
        </p:nvSpPr>
        <p:spPr>
          <a:xfrm>
            <a:off x="0" y="4652525"/>
            <a:ext cx="91440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Lipshutz, B. H. et al. Simplification of the Mitsunobu Reaction. Di-</a:t>
            </a:r>
            <a:r>
              <a:rPr i="1" lang="en" sz="800">
                <a:solidFill>
                  <a:schemeClr val="dk1"/>
                </a:solidFill>
              </a:rPr>
              <a:t>p</a:t>
            </a:r>
            <a:r>
              <a:rPr lang="en" sz="800">
                <a:solidFill>
                  <a:schemeClr val="dk1"/>
                </a:solidFill>
              </a:rPr>
              <a:t>-chlorobenzyl Azodicarboxylate: A New Azodicarboxylate.</a:t>
            </a:r>
            <a:r>
              <a:rPr i="1" lang="en" sz="800">
                <a:solidFill>
                  <a:schemeClr val="dk1"/>
                </a:solidFill>
              </a:rPr>
              <a:t> Org. Lett.</a:t>
            </a:r>
            <a:r>
              <a:rPr lang="en" sz="800">
                <a:solidFill>
                  <a:schemeClr val="dk1"/>
                </a:solidFill>
              </a:rPr>
              <a:t> </a:t>
            </a:r>
            <a:r>
              <a:rPr b="1" lang="en" sz="800">
                <a:solidFill>
                  <a:schemeClr val="dk1"/>
                </a:solidFill>
              </a:rPr>
              <a:t>2006</a:t>
            </a:r>
            <a:r>
              <a:rPr lang="en" sz="800">
                <a:solidFill>
                  <a:schemeClr val="dk1"/>
                </a:solidFill>
              </a:rPr>
              <a:t>. 8 (22), 5069-5072.</a:t>
            </a:r>
            <a:endParaRPr sz="800">
              <a:solidFill>
                <a:schemeClr val="dk1"/>
              </a:solidFill>
            </a:endParaRPr>
          </a:p>
          <a:p>
            <a:pPr indent="0" lvl="0" marL="0" rtl="0" algn="l">
              <a:spcBef>
                <a:spcPts val="0"/>
              </a:spcBef>
              <a:spcAft>
                <a:spcPts val="0"/>
              </a:spcAft>
              <a:buNone/>
            </a:pPr>
            <a:r>
              <a:rPr lang="en" sz="800">
                <a:solidFill>
                  <a:schemeClr val="dk1"/>
                </a:solidFill>
              </a:rPr>
              <a:t>Kiankarimi, M, et al. Diphenyl 2-Pyridylphosphine and Di-</a:t>
            </a:r>
            <a:r>
              <a:rPr i="1" lang="en" sz="800">
                <a:solidFill>
                  <a:schemeClr val="dk1"/>
                </a:solidFill>
              </a:rPr>
              <a:t>tert</a:t>
            </a:r>
            <a:r>
              <a:rPr lang="en" sz="800">
                <a:solidFill>
                  <a:schemeClr val="dk1"/>
                </a:solidFill>
              </a:rPr>
              <a:t>-butyl Azodicarboxylate: Convenient Reagents for the Mitsunobu Reaction. </a:t>
            </a:r>
            <a:r>
              <a:rPr i="1" lang="en" sz="800">
                <a:solidFill>
                  <a:schemeClr val="dk1"/>
                </a:solidFill>
              </a:rPr>
              <a:t>Tetrahedron Letters</a:t>
            </a:r>
            <a:r>
              <a:rPr lang="en" sz="800">
                <a:solidFill>
                  <a:schemeClr val="dk1"/>
                </a:solidFill>
              </a:rPr>
              <a:t>. </a:t>
            </a:r>
            <a:r>
              <a:rPr b="1" lang="en" sz="800">
                <a:solidFill>
                  <a:schemeClr val="dk1"/>
                </a:solidFill>
              </a:rPr>
              <a:t>1999</a:t>
            </a:r>
            <a:r>
              <a:rPr lang="en" sz="800">
                <a:solidFill>
                  <a:schemeClr val="dk1"/>
                </a:solidFill>
              </a:rPr>
              <a:t>. 40, 4497-4500.</a:t>
            </a:r>
            <a:endParaRPr sz="800">
              <a:solidFill>
                <a:schemeClr val="dk1"/>
              </a:solidFill>
            </a:endParaRPr>
          </a:p>
          <a:p>
            <a:pPr indent="0" lvl="0" marL="0" rtl="0" algn="l">
              <a:spcBef>
                <a:spcPts val="0"/>
              </a:spcBef>
              <a:spcAft>
                <a:spcPts val="0"/>
              </a:spcAft>
              <a:buNone/>
            </a:pPr>
            <a:r>
              <a:rPr lang="en" sz="800">
                <a:solidFill>
                  <a:schemeClr val="dk1"/>
                </a:solidFill>
              </a:rPr>
              <a:t>Hagiya, K. et al. DMEAD: a new dialkyl azodicarboxylate for the Mitsunobu reaction. </a:t>
            </a:r>
            <a:r>
              <a:rPr i="1" lang="en" sz="800">
                <a:solidFill>
                  <a:schemeClr val="dk1"/>
                </a:solidFill>
              </a:rPr>
              <a:t>Tetrahedron Letters</a:t>
            </a:r>
            <a:r>
              <a:rPr lang="en" sz="800">
                <a:solidFill>
                  <a:schemeClr val="dk1"/>
                </a:solidFill>
              </a:rPr>
              <a:t>. </a:t>
            </a:r>
            <a:r>
              <a:rPr b="1" lang="en" sz="800">
                <a:solidFill>
                  <a:schemeClr val="dk1"/>
                </a:solidFill>
              </a:rPr>
              <a:t>2009</a:t>
            </a:r>
            <a:r>
              <a:rPr lang="en" sz="800">
                <a:solidFill>
                  <a:schemeClr val="dk1"/>
                </a:solidFill>
              </a:rPr>
              <a:t>. 65, 6109-6114.</a:t>
            </a:r>
            <a:endParaRPr sz="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pic>
        <p:nvPicPr>
          <p:cNvPr id="178" name="Google Shape;178;p23"/>
          <p:cNvPicPr preferRelativeResize="0"/>
          <p:nvPr/>
        </p:nvPicPr>
        <p:blipFill>
          <a:blip r:embed="rId3">
            <a:alphaModFix/>
          </a:blip>
          <a:stretch>
            <a:fillRect/>
          </a:stretch>
        </p:blipFill>
        <p:spPr>
          <a:xfrm>
            <a:off x="561775" y="1831425"/>
            <a:ext cx="1676400" cy="1666875"/>
          </a:xfrm>
          <a:prstGeom prst="rect">
            <a:avLst/>
          </a:prstGeom>
          <a:noFill/>
          <a:ln>
            <a:noFill/>
          </a:ln>
        </p:spPr>
      </p:pic>
      <p:pic>
        <p:nvPicPr>
          <p:cNvPr id="179" name="Google Shape;179;p23"/>
          <p:cNvPicPr preferRelativeResize="0"/>
          <p:nvPr/>
        </p:nvPicPr>
        <p:blipFill>
          <a:blip r:embed="rId4">
            <a:alphaModFix/>
          </a:blip>
          <a:stretch>
            <a:fillRect/>
          </a:stretch>
        </p:blipFill>
        <p:spPr>
          <a:xfrm>
            <a:off x="1038025" y="3711263"/>
            <a:ext cx="723900" cy="342900"/>
          </a:xfrm>
          <a:prstGeom prst="rect">
            <a:avLst/>
          </a:prstGeom>
          <a:noFill/>
          <a:ln>
            <a:noFill/>
          </a:ln>
        </p:spPr>
      </p:pic>
      <p:pic>
        <p:nvPicPr>
          <p:cNvPr id="180" name="Google Shape;180;p23"/>
          <p:cNvPicPr preferRelativeResize="0"/>
          <p:nvPr/>
        </p:nvPicPr>
        <p:blipFill>
          <a:blip r:embed="rId5">
            <a:alphaModFix/>
          </a:blip>
          <a:stretch>
            <a:fillRect/>
          </a:stretch>
        </p:blipFill>
        <p:spPr>
          <a:xfrm>
            <a:off x="3513750" y="1436225"/>
            <a:ext cx="1781175" cy="2114550"/>
          </a:xfrm>
          <a:prstGeom prst="rect">
            <a:avLst/>
          </a:prstGeom>
          <a:noFill/>
          <a:ln>
            <a:noFill/>
          </a:ln>
        </p:spPr>
      </p:pic>
      <p:pic>
        <p:nvPicPr>
          <p:cNvPr id="181" name="Google Shape;181;p23"/>
          <p:cNvPicPr preferRelativeResize="0"/>
          <p:nvPr/>
        </p:nvPicPr>
        <p:blipFill>
          <a:blip r:embed="rId6">
            <a:alphaModFix/>
          </a:blip>
          <a:stretch>
            <a:fillRect/>
          </a:stretch>
        </p:blipFill>
        <p:spPr>
          <a:xfrm>
            <a:off x="4137638" y="3754125"/>
            <a:ext cx="533400" cy="257175"/>
          </a:xfrm>
          <a:prstGeom prst="rect">
            <a:avLst/>
          </a:prstGeom>
          <a:noFill/>
          <a:ln>
            <a:noFill/>
          </a:ln>
        </p:spPr>
      </p:pic>
      <p:pic>
        <p:nvPicPr>
          <p:cNvPr id="182" name="Google Shape;182;p23"/>
          <p:cNvPicPr preferRelativeResize="0"/>
          <p:nvPr/>
        </p:nvPicPr>
        <p:blipFill>
          <a:blip r:embed="rId7">
            <a:alphaModFix/>
          </a:blip>
          <a:stretch>
            <a:fillRect/>
          </a:stretch>
        </p:blipFill>
        <p:spPr>
          <a:xfrm>
            <a:off x="6423550" y="1826650"/>
            <a:ext cx="1657350" cy="1676400"/>
          </a:xfrm>
          <a:prstGeom prst="rect">
            <a:avLst/>
          </a:prstGeom>
          <a:noFill/>
          <a:ln>
            <a:noFill/>
          </a:ln>
        </p:spPr>
      </p:pic>
      <p:pic>
        <p:nvPicPr>
          <p:cNvPr id="183" name="Google Shape;183;p23"/>
          <p:cNvPicPr preferRelativeResize="0"/>
          <p:nvPr/>
        </p:nvPicPr>
        <p:blipFill>
          <a:blip r:embed="rId8">
            <a:alphaModFix/>
          </a:blip>
          <a:stretch>
            <a:fillRect/>
          </a:stretch>
        </p:blipFill>
        <p:spPr>
          <a:xfrm>
            <a:off x="6909325" y="3735063"/>
            <a:ext cx="685800" cy="295275"/>
          </a:xfrm>
          <a:prstGeom prst="rect">
            <a:avLst/>
          </a:prstGeom>
          <a:noFill/>
          <a:ln>
            <a:noFill/>
          </a:ln>
        </p:spPr>
      </p:pic>
      <p:pic>
        <p:nvPicPr>
          <p:cNvPr id="184" name="Google Shape;184;p23"/>
          <p:cNvPicPr preferRelativeResize="0"/>
          <p:nvPr/>
        </p:nvPicPr>
        <p:blipFill>
          <a:blip r:embed="rId9">
            <a:alphaModFix/>
          </a:blip>
          <a:stretch>
            <a:fillRect/>
          </a:stretch>
        </p:blipFill>
        <p:spPr>
          <a:xfrm>
            <a:off x="561775" y="2019388"/>
            <a:ext cx="1676400" cy="1608577"/>
          </a:xfrm>
          <a:prstGeom prst="rect">
            <a:avLst/>
          </a:prstGeom>
          <a:noFill/>
          <a:ln>
            <a:noFill/>
          </a:ln>
        </p:spPr>
      </p:pic>
      <p:pic>
        <p:nvPicPr>
          <p:cNvPr id="185" name="Google Shape;185;p23"/>
          <p:cNvPicPr preferRelativeResize="0"/>
          <p:nvPr/>
        </p:nvPicPr>
        <p:blipFill>
          <a:blip r:embed="rId10">
            <a:alphaModFix/>
          </a:blip>
          <a:stretch>
            <a:fillRect/>
          </a:stretch>
        </p:blipFill>
        <p:spPr>
          <a:xfrm>
            <a:off x="3509000" y="1449850"/>
            <a:ext cx="1790700" cy="2178125"/>
          </a:xfrm>
          <a:prstGeom prst="rect">
            <a:avLst/>
          </a:prstGeom>
          <a:noFill/>
          <a:ln>
            <a:noFill/>
          </a:ln>
        </p:spPr>
      </p:pic>
      <p:pic>
        <p:nvPicPr>
          <p:cNvPr id="186" name="Google Shape;186;p23"/>
          <p:cNvPicPr preferRelativeResize="0"/>
          <p:nvPr/>
        </p:nvPicPr>
        <p:blipFill>
          <a:blip r:embed="rId11">
            <a:alphaModFix/>
          </a:blip>
          <a:stretch>
            <a:fillRect/>
          </a:stretch>
        </p:blipFill>
        <p:spPr>
          <a:xfrm>
            <a:off x="6385050" y="1966925"/>
            <a:ext cx="1734345" cy="1531375"/>
          </a:xfrm>
          <a:prstGeom prst="rect">
            <a:avLst/>
          </a:prstGeom>
          <a:noFill/>
          <a:ln>
            <a:noFill/>
          </a:ln>
        </p:spPr>
      </p:pic>
      <p:sp>
        <p:nvSpPr>
          <p:cNvPr id="187" name="Google Shape;187;p23"/>
          <p:cNvSpPr/>
          <p:nvPr/>
        </p:nvSpPr>
        <p:spPr>
          <a:xfrm>
            <a:off x="0" y="-6175"/>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000">
                <a:solidFill>
                  <a:schemeClr val="lt1"/>
                </a:solidFill>
              </a:rPr>
              <a:t>Reagent Modification (Phosphine)</a:t>
            </a:r>
            <a:endParaRPr sz="3000">
              <a:solidFill>
                <a:schemeClr val="lt1"/>
              </a:solidFill>
            </a:endParaRPr>
          </a:p>
        </p:txBody>
      </p:sp>
      <p:sp>
        <p:nvSpPr>
          <p:cNvPr id="188" name="Google Shape;188;p23"/>
          <p:cNvSpPr txBox="1"/>
          <p:nvPr/>
        </p:nvSpPr>
        <p:spPr>
          <a:xfrm>
            <a:off x="0" y="4712400"/>
            <a:ext cx="91440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Kiankarimi, M, et al. Diphenyl 2-Pyridylphosphine and Di-</a:t>
            </a:r>
            <a:r>
              <a:rPr i="1" lang="en" sz="800">
                <a:solidFill>
                  <a:schemeClr val="dk1"/>
                </a:solidFill>
              </a:rPr>
              <a:t>tert</a:t>
            </a:r>
            <a:r>
              <a:rPr lang="en" sz="800">
                <a:solidFill>
                  <a:schemeClr val="dk1"/>
                </a:solidFill>
              </a:rPr>
              <a:t>-butyl Azodicarboxylate: Convenient Reagents for the Mitsunobu Reaction. </a:t>
            </a:r>
            <a:r>
              <a:rPr i="1" lang="en" sz="800">
                <a:solidFill>
                  <a:schemeClr val="dk1"/>
                </a:solidFill>
              </a:rPr>
              <a:t>Tetrahedron Letters</a:t>
            </a:r>
            <a:r>
              <a:rPr lang="en" sz="800">
                <a:solidFill>
                  <a:schemeClr val="dk1"/>
                </a:solidFill>
              </a:rPr>
              <a:t>. </a:t>
            </a:r>
            <a:r>
              <a:rPr b="1" lang="en" sz="800">
                <a:solidFill>
                  <a:schemeClr val="dk1"/>
                </a:solidFill>
              </a:rPr>
              <a:t>1999</a:t>
            </a:r>
            <a:r>
              <a:rPr lang="en" sz="800">
                <a:solidFill>
                  <a:schemeClr val="dk1"/>
                </a:solidFill>
              </a:rPr>
              <a:t>. 40, 4497-4500.</a:t>
            </a:r>
            <a:endParaRPr sz="800">
              <a:solidFill>
                <a:schemeClr val="dk1"/>
              </a:solidFill>
            </a:endParaRPr>
          </a:p>
          <a:p>
            <a:pPr indent="0" lvl="0" marL="0" rtl="0" algn="l">
              <a:spcBef>
                <a:spcPts val="0"/>
              </a:spcBef>
              <a:spcAft>
                <a:spcPts val="0"/>
              </a:spcAft>
              <a:buNone/>
            </a:pPr>
            <a:r>
              <a:rPr lang="en" sz="800">
                <a:solidFill>
                  <a:schemeClr val="dk1"/>
                </a:solidFill>
              </a:rPr>
              <a:t>O’ Neil, I, et al. DPPE: A Convenient Replacement for Triphenylphosphine in the Staudinger and Mitsunobu Reactions. </a:t>
            </a:r>
            <a:r>
              <a:rPr i="1" lang="en" sz="800">
                <a:solidFill>
                  <a:schemeClr val="dk1"/>
                </a:solidFill>
              </a:rPr>
              <a:t>Tetrahedron Letters</a:t>
            </a:r>
            <a:r>
              <a:rPr lang="en" sz="800">
                <a:solidFill>
                  <a:schemeClr val="dk1"/>
                </a:solidFill>
              </a:rPr>
              <a:t>. </a:t>
            </a:r>
            <a:r>
              <a:rPr b="1" lang="en" sz="800">
                <a:solidFill>
                  <a:schemeClr val="dk1"/>
                </a:solidFill>
              </a:rPr>
              <a:t>1998</a:t>
            </a:r>
            <a:r>
              <a:rPr lang="en" sz="800">
                <a:solidFill>
                  <a:schemeClr val="dk1"/>
                </a:solidFill>
              </a:rPr>
              <a:t>. 39, 7787-7790.</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pic>
        <p:nvPicPr>
          <p:cNvPr id="193" name="Google Shape;193;p24"/>
          <p:cNvPicPr preferRelativeResize="0"/>
          <p:nvPr/>
        </p:nvPicPr>
        <p:blipFill>
          <a:blip r:embed="rId3">
            <a:alphaModFix/>
          </a:blip>
          <a:stretch>
            <a:fillRect/>
          </a:stretch>
        </p:blipFill>
        <p:spPr>
          <a:xfrm>
            <a:off x="0" y="1269650"/>
            <a:ext cx="6331274" cy="2796850"/>
          </a:xfrm>
          <a:prstGeom prst="rect">
            <a:avLst/>
          </a:prstGeom>
          <a:noFill/>
          <a:ln>
            <a:noFill/>
          </a:ln>
        </p:spPr>
      </p:pic>
      <p:pic>
        <p:nvPicPr>
          <p:cNvPr id="194" name="Google Shape;194;p24"/>
          <p:cNvPicPr preferRelativeResize="0"/>
          <p:nvPr/>
        </p:nvPicPr>
        <p:blipFill>
          <a:blip r:embed="rId4">
            <a:alphaModFix/>
          </a:blip>
          <a:stretch>
            <a:fillRect/>
          </a:stretch>
        </p:blipFill>
        <p:spPr>
          <a:xfrm>
            <a:off x="6473174" y="1017725"/>
            <a:ext cx="2158896" cy="3820975"/>
          </a:xfrm>
          <a:prstGeom prst="rect">
            <a:avLst/>
          </a:prstGeom>
          <a:noFill/>
          <a:ln>
            <a:noFill/>
          </a:ln>
        </p:spPr>
      </p:pic>
      <p:pic>
        <p:nvPicPr>
          <p:cNvPr id="195" name="Google Shape;195;p24"/>
          <p:cNvPicPr preferRelativeResize="0"/>
          <p:nvPr/>
        </p:nvPicPr>
        <p:blipFill>
          <a:blip r:embed="rId5">
            <a:alphaModFix/>
          </a:blip>
          <a:stretch>
            <a:fillRect/>
          </a:stretch>
        </p:blipFill>
        <p:spPr>
          <a:xfrm>
            <a:off x="7451400" y="2061575"/>
            <a:ext cx="202425" cy="267475"/>
          </a:xfrm>
          <a:prstGeom prst="rect">
            <a:avLst/>
          </a:prstGeom>
          <a:noFill/>
          <a:ln>
            <a:noFill/>
          </a:ln>
        </p:spPr>
      </p:pic>
      <p:pic>
        <p:nvPicPr>
          <p:cNvPr id="196" name="Google Shape;196;p24"/>
          <p:cNvPicPr preferRelativeResize="0"/>
          <p:nvPr/>
        </p:nvPicPr>
        <p:blipFill>
          <a:blip r:embed="rId5">
            <a:alphaModFix/>
          </a:blip>
          <a:stretch>
            <a:fillRect/>
          </a:stretch>
        </p:blipFill>
        <p:spPr>
          <a:xfrm>
            <a:off x="7301525" y="1794100"/>
            <a:ext cx="202425" cy="267475"/>
          </a:xfrm>
          <a:prstGeom prst="rect">
            <a:avLst/>
          </a:prstGeom>
          <a:noFill/>
          <a:ln>
            <a:noFill/>
          </a:ln>
        </p:spPr>
      </p:pic>
      <p:pic>
        <p:nvPicPr>
          <p:cNvPr id="197" name="Google Shape;197;p24"/>
          <p:cNvPicPr preferRelativeResize="0"/>
          <p:nvPr/>
        </p:nvPicPr>
        <p:blipFill>
          <a:blip r:embed="rId5">
            <a:alphaModFix/>
          </a:blip>
          <a:stretch>
            <a:fillRect/>
          </a:stretch>
        </p:blipFill>
        <p:spPr>
          <a:xfrm>
            <a:off x="7566925" y="1878875"/>
            <a:ext cx="202425" cy="267475"/>
          </a:xfrm>
          <a:prstGeom prst="rect">
            <a:avLst/>
          </a:prstGeom>
          <a:noFill/>
          <a:ln>
            <a:noFill/>
          </a:ln>
        </p:spPr>
      </p:pic>
      <p:sp>
        <p:nvSpPr>
          <p:cNvPr id="198" name="Google Shape;198;p24"/>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Solid-Phase Mitsunobu</a:t>
            </a:r>
            <a:endParaRPr sz="3000">
              <a:solidFill>
                <a:schemeClr val="lt1"/>
              </a:solidFill>
            </a:endParaRPr>
          </a:p>
        </p:txBody>
      </p:sp>
      <p:sp>
        <p:nvSpPr>
          <p:cNvPr id="199" name="Google Shape;199;p24"/>
          <p:cNvSpPr txBox="1"/>
          <p:nvPr/>
        </p:nvSpPr>
        <p:spPr>
          <a:xfrm>
            <a:off x="0" y="4639275"/>
            <a:ext cx="91440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Dandapani, S. Separation-Friendly Mitsunobu Reactions: A Microcosm of Recent Developments in Separation Strategies. </a:t>
            </a:r>
            <a:r>
              <a:rPr i="1" lang="en" sz="800">
                <a:solidFill>
                  <a:schemeClr val="dk1"/>
                </a:solidFill>
              </a:rPr>
              <a:t>European Chemical Societies Publishing</a:t>
            </a:r>
            <a:r>
              <a:rPr lang="en" sz="800">
                <a:solidFill>
                  <a:schemeClr val="dk1"/>
                </a:solidFill>
              </a:rPr>
              <a:t>. </a:t>
            </a:r>
            <a:r>
              <a:rPr b="1" lang="en" sz="800">
                <a:solidFill>
                  <a:schemeClr val="dk1"/>
                </a:solidFill>
              </a:rPr>
              <a:t>2004</a:t>
            </a:r>
            <a:r>
              <a:rPr lang="en" sz="800">
                <a:solidFill>
                  <a:schemeClr val="dk1"/>
                </a:solidFill>
              </a:rPr>
              <a:t>. 10(13), 3139-3138.</a:t>
            </a:r>
            <a:endParaRPr sz="800">
              <a:solidFill>
                <a:schemeClr val="dk1"/>
              </a:solidFill>
            </a:endParaRPr>
          </a:p>
          <a:p>
            <a:pPr indent="0" lvl="0" marL="0" rtl="0" algn="l">
              <a:spcBef>
                <a:spcPts val="0"/>
              </a:spcBef>
              <a:spcAft>
                <a:spcPts val="0"/>
              </a:spcAft>
              <a:buNone/>
            </a:pPr>
            <a:r>
              <a:rPr lang="en" sz="800">
                <a:solidFill>
                  <a:schemeClr val="dk1"/>
                </a:solidFill>
              </a:rPr>
              <a:t>Tunoori, A, et al. Polymer-bound triphenylphosphine as traceless reagent for mitsunobu reactions in </a:t>
            </a:r>
            <a:r>
              <a:rPr lang="en" sz="800">
                <a:solidFill>
                  <a:schemeClr val="dk1"/>
                </a:solidFill>
              </a:rPr>
              <a:t>combinatorial</a:t>
            </a:r>
            <a:r>
              <a:rPr lang="en" sz="800">
                <a:solidFill>
                  <a:schemeClr val="dk1"/>
                </a:solidFill>
              </a:rPr>
              <a:t> chemistry: Synthesis of aryl ethers from phenols and alcohols. </a:t>
            </a:r>
            <a:r>
              <a:rPr i="1" lang="en" sz="800">
                <a:solidFill>
                  <a:schemeClr val="dk1"/>
                </a:solidFill>
              </a:rPr>
              <a:t>Tetrahedron Letters</a:t>
            </a:r>
            <a:r>
              <a:rPr lang="en" sz="800">
                <a:solidFill>
                  <a:schemeClr val="dk1"/>
                </a:solidFill>
              </a:rPr>
              <a:t>. </a:t>
            </a:r>
            <a:r>
              <a:rPr b="1" lang="en" sz="800">
                <a:solidFill>
                  <a:schemeClr val="dk1"/>
                </a:solidFill>
              </a:rPr>
              <a:t>1998</a:t>
            </a:r>
            <a:r>
              <a:rPr lang="en" sz="800">
                <a:solidFill>
                  <a:schemeClr val="dk1"/>
                </a:solidFill>
              </a:rPr>
              <a:t>. 39 (48), 8751-8754.</a:t>
            </a:r>
            <a:endParaRPr sz="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1100"/>
                                        <p:tgtEl>
                                          <p:spTgt spid="195"/>
                                        </p:tgtEl>
                                      </p:cBhvr>
                                    </p:animEffect>
                                  </p:childTnLst>
                                </p:cTn>
                              </p:par>
                              <p:par>
                                <p:cTn fill="hold" nodeType="with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2400"/>
                                        <p:tgtEl>
                                          <p:spTgt spid="197"/>
                                        </p:tgtEl>
                                      </p:cBhvr>
                                    </p:animEffect>
                                  </p:childTnLst>
                                </p:cTn>
                              </p:par>
                              <p:par>
                                <p:cTn fill="hold" nodeType="with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2000"/>
                                        <p:tgtEl>
                                          <p:spTgt spid="1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5"/>
          <p:cNvSpPr txBox="1"/>
          <p:nvPr>
            <p:ph idx="1" type="body"/>
          </p:nvPr>
        </p:nvSpPr>
        <p:spPr>
          <a:xfrm>
            <a:off x="311700" y="1152475"/>
            <a:ext cx="8520600" cy="20007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b="1" lang="en" sz="2000">
                <a:solidFill>
                  <a:schemeClr val="dk1"/>
                </a:solidFill>
              </a:rPr>
              <a:t>Natural product synthesis</a:t>
            </a:r>
            <a:endParaRPr b="1" sz="2000">
              <a:solidFill>
                <a:schemeClr val="dk1"/>
              </a:solidFill>
            </a:endParaRPr>
          </a:p>
          <a:p>
            <a:pPr indent="-355600" lvl="1" marL="914400" rtl="0" algn="l">
              <a:spcBef>
                <a:spcPts val="0"/>
              </a:spcBef>
              <a:spcAft>
                <a:spcPts val="0"/>
              </a:spcAft>
              <a:buClr>
                <a:schemeClr val="dk1"/>
              </a:buClr>
              <a:buSzPts val="2000"/>
              <a:buChar char="○"/>
            </a:pPr>
            <a:r>
              <a:rPr b="1" lang="en" sz="2000">
                <a:solidFill>
                  <a:schemeClr val="dk1"/>
                </a:solidFill>
              </a:rPr>
              <a:t>Pharmacotherapy and Drug Discovery</a:t>
            </a:r>
            <a:endParaRPr b="1" sz="2000">
              <a:solidFill>
                <a:schemeClr val="dk1"/>
              </a:solidFill>
            </a:endParaRPr>
          </a:p>
          <a:p>
            <a:pPr indent="-355600" lvl="1" marL="914400" rtl="0" algn="l">
              <a:spcBef>
                <a:spcPts val="0"/>
              </a:spcBef>
              <a:spcAft>
                <a:spcPts val="0"/>
              </a:spcAft>
              <a:buClr>
                <a:schemeClr val="dk1"/>
              </a:buClr>
              <a:buSzPts val="2000"/>
              <a:buChar char="○"/>
            </a:pPr>
            <a:r>
              <a:rPr b="1" lang="en" sz="2000">
                <a:solidFill>
                  <a:schemeClr val="dk1"/>
                </a:solidFill>
              </a:rPr>
              <a:t>Organic compounds involved in secondary metabolism</a:t>
            </a:r>
            <a:endParaRPr b="1" sz="2000">
              <a:solidFill>
                <a:schemeClr val="dk1"/>
              </a:solidFill>
            </a:endParaRPr>
          </a:p>
        </p:txBody>
      </p:sp>
      <p:sp>
        <p:nvSpPr>
          <p:cNvPr id="205" name="Google Shape;205;p25"/>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Contemporary Uses</a:t>
            </a:r>
            <a:endParaRPr sz="3000">
              <a:solidFill>
                <a:schemeClr val="lt1"/>
              </a:solidFill>
            </a:endParaRPr>
          </a:p>
        </p:txBody>
      </p:sp>
      <p:pic>
        <p:nvPicPr>
          <p:cNvPr id="206" name="Google Shape;206;p25"/>
          <p:cNvPicPr preferRelativeResize="0"/>
          <p:nvPr/>
        </p:nvPicPr>
        <p:blipFill>
          <a:blip r:embed="rId3">
            <a:alphaModFix/>
          </a:blip>
          <a:stretch>
            <a:fillRect/>
          </a:stretch>
        </p:blipFill>
        <p:spPr>
          <a:xfrm>
            <a:off x="3288815" y="2416613"/>
            <a:ext cx="2112984" cy="1796026"/>
          </a:xfrm>
          <a:prstGeom prst="rect">
            <a:avLst/>
          </a:prstGeom>
          <a:noFill/>
          <a:ln>
            <a:noFill/>
          </a:ln>
        </p:spPr>
      </p:pic>
      <p:sp>
        <p:nvSpPr>
          <p:cNvPr id="207" name="Google Shape;207;p25"/>
          <p:cNvSpPr txBox="1"/>
          <p:nvPr/>
        </p:nvSpPr>
        <p:spPr>
          <a:xfrm>
            <a:off x="3683975" y="4221925"/>
            <a:ext cx="1112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Morphine</a:t>
            </a:r>
            <a:endParaRPr/>
          </a:p>
        </p:txBody>
      </p:sp>
      <p:pic>
        <p:nvPicPr>
          <p:cNvPr id="208" name="Google Shape;208;p25"/>
          <p:cNvPicPr preferRelativeResize="0"/>
          <p:nvPr/>
        </p:nvPicPr>
        <p:blipFill>
          <a:blip r:embed="rId4">
            <a:alphaModFix/>
          </a:blip>
          <a:stretch>
            <a:fillRect/>
          </a:stretch>
        </p:blipFill>
        <p:spPr>
          <a:xfrm>
            <a:off x="353950" y="2571750"/>
            <a:ext cx="2379800" cy="1583650"/>
          </a:xfrm>
          <a:prstGeom prst="rect">
            <a:avLst/>
          </a:prstGeom>
          <a:noFill/>
          <a:ln>
            <a:noFill/>
          </a:ln>
        </p:spPr>
      </p:pic>
      <p:sp>
        <p:nvSpPr>
          <p:cNvPr id="209" name="Google Shape;209;p25"/>
          <p:cNvSpPr txBox="1"/>
          <p:nvPr/>
        </p:nvSpPr>
        <p:spPr>
          <a:xfrm>
            <a:off x="958575" y="4221925"/>
            <a:ext cx="981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Penicillin</a:t>
            </a:r>
            <a:endParaRPr/>
          </a:p>
        </p:txBody>
      </p:sp>
      <p:pic>
        <p:nvPicPr>
          <p:cNvPr id="210" name="Google Shape;210;p25"/>
          <p:cNvPicPr preferRelativeResize="0"/>
          <p:nvPr/>
        </p:nvPicPr>
        <p:blipFill>
          <a:blip r:embed="rId5">
            <a:alphaModFix/>
          </a:blip>
          <a:stretch>
            <a:fillRect/>
          </a:stretch>
        </p:blipFill>
        <p:spPr>
          <a:xfrm>
            <a:off x="5841399" y="2345464"/>
            <a:ext cx="2864974" cy="1938350"/>
          </a:xfrm>
          <a:prstGeom prst="rect">
            <a:avLst/>
          </a:prstGeom>
          <a:noFill/>
          <a:ln>
            <a:noFill/>
          </a:ln>
        </p:spPr>
      </p:pic>
      <p:sp>
        <p:nvSpPr>
          <p:cNvPr id="211" name="Google Shape;211;p25"/>
          <p:cNvSpPr txBox="1"/>
          <p:nvPr/>
        </p:nvSpPr>
        <p:spPr>
          <a:xfrm>
            <a:off x="6835625" y="4221925"/>
            <a:ext cx="1049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Paclitaxel</a:t>
            </a:r>
            <a:endParaRPr/>
          </a:p>
        </p:txBody>
      </p:sp>
      <p:sp>
        <p:nvSpPr>
          <p:cNvPr id="212" name="Google Shape;212;p25"/>
          <p:cNvSpPr/>
          <p:nvPr/>
        </p:nvSpPr>
        <p:spPr>
          <a:xfrm>
            <a:off x="130200" y="2345475"/>
            <a:ext cx="8702100" cy="2244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3" name="Google Shape;213;p25"/>
          <p:cNvSpPr txBox="1"/>
          <p:nvPr/>
        </p:nvSpPr>
        <p:spPr>
          <a:xfrm>
            <a:off x="0" y="4547425"/>
            <a:ext cx="91440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Atanasov, G, et al. Natural products in drug discovery: advances and opportunities. </a:t>
            </a:r>
            <a:r>
              <a:rPr i="1" lang="en" sz="800">
                <a:solidFill>
                  <a:schemeClr val="dk1"/>
                </a:solidFill>
              </a:rPr>
              <a:t>Nature</a:t>
            </a:r>
            <a:r>
              <a:rPr lang="en" sz="800">
                <a:solidFill>
                  <a:schemeClr val="dk1"/>
                </a:solidFill>
              </a:rPr>
              <a:t>. </a:t>
            </a:r>
            <a:r>
              <a:rPr b="1" lang="en" sz="800">
                <a:solidFill>
                  <a:schemeClr val="dk1"/>
                </a:solidFill>
              </a:rPr>
              <a:t>2021</a:t>
            </a:r>
            <a:r>
              <a:rPr lang="en" sz="800">
                <a:solidFill>
                  <a:schemeClr val="dk1"/>
                </a:solidFill>
              </a:rPr>
              <a:t>. 20, 200-216.</a:t>
            </a:r>
            <a:endParaRPr sz="800">
              <a:solidFill>
                <a:schemeClr val="dk1"/>
              </a:solidFill>
            </a:endParaRPr>
          </a:p>
          <a:p>
            <a:pPr indent="0" lvl="0" marL="0" rtl="0" algn="l">
              <a:spcBef>
                <a:spcPts val="0"/>
              </a:spcBef>
              <a:spcAft>
                <a:spcPts val="0"/>
              </a:spcAft>
              <a:buNone/>
            </a:pPr>
            <a:r>
              <a:rPr lang="en" sz="800">
                <a:solidFill>
                  <a:schemeClr val="dk1"/>
                </a:solidFill>
              </a:rPr>
              <a:t>mage credit: Penicillin.</a:t>
            </a:r>
            <a:r>
              <a:rPr lang="en" sz="800"/>
              <a:t>https://en.wikipedia.org/wiki/Penicillin</a:t>
            </a:r>
            <a:endParaRPr sz="800"/>
          </a:p>
          <a:p>
            <a:pPr indent="0" lvl="0" marL="0" rtl="0" algn="l">
              <a:spcBef>
                <a:spcPts val="0"/>
              </a:spcBef>
              <a:spcAft>
                <a:spcPts val="0"/>
              </a:spcAft>
              <a:buNone/>
            </a:pPr>
            <a:r>
              <a:rPr lang="en" sz="800">
                <a:solidFill>
                  <a:schemeClr val="dk1"/>
                </a:solidFill>
              </a:rPr>
              <a:t>Image credit: Morphine. https://en.wikipedia.org/wiki/Morphine</a:t>
            </a:r>
            <a:endParaRPr sz="800">
              <a:solidFill>
                <a:schemeClr val="dk1"/>
              </a:solidFill>
            </a:endParaRPr>
          </a:p>
          <a:p>
            <a:pPr indent="0" lvl="0" marL="0" rtl="0" algn="l">
              <a:spcBef>
                <a:spcPts val="0"/>
              </a:spcBef>
              <a:spcAft>
                <a:spcPts val="0"/>
              </a:spcAft>
              <a:buNone/>
            </a:pPr>
            <a:r>
              <a:rPr lang="en" sz="800">
                <a:solidFill>
                  <a:schemeClr val="dk1"/>
                </a:solidFill>
              </a:rPr>
              <a:t>Image credit: Paclitaxel. https://en.wikipedia.org/wiki/Paclitaxel</a:t>
            </a:r>
            <a:endParaRPr sz="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1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6"/>
          <p:cNvSpPr txBox="1"/>
          <p:nvPr>
            <p:ph idx="1" type="body"/>
          </p:nvPr>
        </p:nvSpPr>
        <p:spPr>
          <a:xfrm>
            <a:off x="311700" y="1152475"/>
            <a:ext cx="8520600" cy="1245000"/>
          </a:xfrm>
          <a:prstGeom prst="rect">
            <a:avLst/>
          </a:prstGeom>
        </p:spPr>
        <p:txBody>
          <a:bodyPr anchorCtr="0" anchor="t" bIns="91425" lIns="91425" spcFirstLastPara="1" rIns="91425" wrap="square" tIns="91425">
            <a:noAutofit/>
          </a:bodyPr>
          <a:lstStyle/>
          <a:p>
            <a:pPr indent="-355600" lvl="0" marL="457200" rtl="0" algn="l">
              <a:lnSpc>
                <a:spcPct val="95000"/>
              </a:lnSpc>
              <a:spcBef>
                <a:spcPts val="0"/>
              </a:spcBef>
              <a:spcAft>
                <a:spcPts val="0"/>
              </a:spcAft>
              <a:buClr>
                <a:schemeClr val="dk1"/>
              </a:buClr>
              <a:buSzPts val="2000"/>
              <a:buChar char="●"/>
            </a:pPr>
            <a:r>
              <a:rPr b="1" lang="en" sz="2000">
                <a:solidFill>
                  <a:schemeClr val="dk1"/>
                </a:solidFill>
              </a:rPr>
              <a:t>Mitsunobu involved in synthesis of:</a:t>
            </a:r>
            <a:endParaRPr b="1" sz="2000">
              <a:solidFill>
                <a:schemeClr val="dk1"/>
              </a:solidFill>
            </a:endParaRPr>
          </a:p>
          <a:p>
            <a:pPr indent="-355600" lvl="1" marL="914400" rtl="0" algn="l">
              <a:lnSpc>
                <a:spcPct val="95000"/>
              </a:lnSpc>
              <a:spcBef>
                <a:spcPts val="0"/>
              </a:spcBef>
              <a:spcAft>
                <a:spcPts val="0"/>
              </a:spcAft>
              <a:buClr>
                <a:schemeClr val="dk1"/>
              </a:buClr>
              <a:buSzPts val="2000"/>
              <a:buChar char="○"/>
            </a:pPr>
            <a:r>
              <a:rPr b="1" lang="en" sz="2000">
                <a:solidFill>
                  <a:schemeClr val="dk1"/>
                </a:solidFill>
              </a:rPr>
              <a:t>Cannabidiol derivative</a:t>
            </a:r>
            <a:endParaRPr b="1" sz="2000">
              <a:solidFill>
                <a:schemeClr val="dk1"/>
              </a:solidFill>
            </a:endParaRPr>
          </a:p>
          <a:p>
            <a:pPr indent="-355600" lvl="1" marL="914400" rtl="0" algn="l">
              <a:lnSpc>
                <a:spcPct val="95000"/>
              </a:lnSpc>
              <a:spcBef>
                <a:spcPts val="0"/>
              </a:spcBef>
              <a:spcAft>
                <a:spcPts val="0"/>
              </a:spcAft>
              <a:buClr>
                <a:schemeClr val="dk1"/>
              </a:buClr>
              <a:buSzPts val="2000"/>
              <a:buChar char="○"/>
            </a:pPr>
            <a:r>
              <a:rPr b="1" lang="en" sz="2000">
                <a:solidFill>
                  <a:schemeClr val="dk1"/>
                </a:solidFill>
              </a:rPr>
              <a:t>Alkaloids</a:t>
            </a:r>
            <a:endParaRPr b="1" sz="2000">
              <a:solidFill>
                <a:schemeClr val="dk1"/>
              </a:solidFill>
            </a:endParaRPr>
          </a:p>
        </p:txBody>
      </p:sp>
      <p:sp>
        <p:nvSpPr>
          <p:cNvPr id="219" name="Google Shape;219;p26"/>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Contemporary Uses (cont)</a:t>
            </a:r>
            <a:endParaRPr sz="3000">
              <a:solidFill>
                <a:schemeClr val="lt1"/>
              </a:solidFill>
            </a:endParaRPr>
          </a:p>
        </p:txBody>
      </p:sp>
      <p:pic>
        <p:nvPicPr>
          <p:cNvPr id="220" name="Google Shape;220;p26"/>
          <p:cNvPicPr preferRelativeResize="0"/>
          <p:nvPr/>
        </p:nvPicPr>
        <p:blipFill>
          <a:blip r:embed="rId3">
            <a:alphaModFix/>
          </a:blip>
          <a:stretch>
            <a:fillRect/>
          </a:stretch>
        </p:blipFill>
        <p:spPr>
          <a:xfrm>
            <a:off x="352700" y="2397475"/>
            <a:ext cx="8438600" cy="1993975"/>
          </a:xfrm>
          <a:prstGeom prst="rect">
            <a:avLst/>
          </a:prstGeom>
          <a:noFill/>
          <a:ln>
            <a:noFill/>
          </a:ln>
        </p:spPr>
      </p:pic>
      <p:sp>
        <p:nvSpPr>
          <p:cNvPr id="221" name="Google Shape;221;p26"/>
          <p:cNvSpPr txBox="1"/>
          <p:nvPr/>
        </p:nvSpPr>
        <p:spPr>
          <a:xfrm>
            <a:off x="311700" y="4299575"/>
            <a:ext cx="166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Primary alcohol</a:t>
            </a:r>
            <a:endParaRPr/>
          </a:p>
        </p:txBody>
      </p:sp>
      <p:sp>
        <p:nvSpPr>
          <p:cNvPr id="222" name="Google Shape;222;p26"/>
          <p:cNvSpPr txBox="1"/>
          <p:nvPr/>
        </p:nvSpPr>
        <p:spPr>
          <a:xfrm>
            <a:off x="3424225" y="4299575"/>
            <a:ext cx="166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Sulfonamide</a:t>
            </a:r>
            <a:endParaRPr/>
          </a:p>
        </p:txBody>
      </p:sp>
      <p:sp>
        <p:nvSpPr>
          <p:cNvPr id="223" name="Google Shape;223;p26"/>
          <p:cNvSpPr txBox="1"/>
          <p:nvPr/>
        </p:nvSpPr>
        <p:spPr>
          <a:xfrm>
            <a:off x="7365700" y="4299575"/>
            <a:ext cx="1425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Morphine</a:t>
            </a:r>
            <a:endParaRPr/>
          </a:p>
        </p:txBody>
      </p:sp>
      <p:sp>
        <p:nvSpPr>
          <p:cNvPr id="224" name="Google Shape;224;p26"/>
          <p:cNvSpPr txBox="1"/>
          <p:nvPr/>
        </p:nvSpPr>
        <p:spPr>
          <a:xfrm>
            <a:off x="0" y="4783200"/>
            <a:ext cx="91440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Zhang, Q. et al. Enantioselective synthesis of </a:t>
            </a:r>
            <a:r>
              <a:rPr i="1" lang="en" sz="800">
                <a:solidFill>
                  <a:schemeClr val="dk1"/>
                </a:solidFill>
              </a:rPr>
              <a:t>cis</a:t>
            </a:r>
            <a:r>
              <a:rPr lang="en" sz="800">
                <a:solidFill>
                  <a:schemeClr val="dk1"/>
                </a:solidFill>
              </a:rPr>
              <a:t>-hydrobenzofurans bearing all-carbon quaternary stereocenters and application to total synthesis of (-)-morphine. </a:t>
            </a:r>
            <a:r>
              <a:rPr i="1" lang="en" sz="800">
                <a:solidFill>
                  <a:schemeClr val="dk1"/>
                </a:solidFill>
              </a:rPr>
              <a:t>Nat</a:t>
            </a:r>
            <a:r>
              <a:rPr lang="en" sz="800">
                <a:solidFill>
                  <a:schemeClr val="dk1"/>
                </a:solidFill>
              </a:rPr>
              <a:t> </a:t>
            </a:r>
            <a:r>
              <a:rPr i="1" lang="en" sz="800">
                <a:solidFill>
                  <a:schemeClr val="dk1"/>
                </a:solidFill>
              </a:rPr>
              <a:t>Commun</a:t>
            </a:r>
            <a:r>
              <a:rPr lang="en" sz="800">
                <a:solidFill>
                  <a:schemeClr val="dk1"/>
                </a:solidFill>
              </a:rPr>
              <a:t>. </a:t>
            </a:r>
            <a:r>
              <a:rPr b="1" lang="en" sz="800">
                <a:solidFill>
                  <a:schemeClr val="dk1"/>
                </a:solidFill>
              </a:rPr>
              <a:t>2019</a:t>
            </a:r>
            <a:r>
              <a:rPr lang="en" sz="800">
                <a:solidFill>
                  <a:schemeClr val="dk1"/>
                </a:solidFill>
              </a:rPr>
              <a:t>; 10, 2507.</a:t>
            </a:r>
            <a:endParaRPr sz="800">
              <a:solidFill>
                <a:schemeClr val="dk1"/>
              </a:solidFill>
            </a:endParaRPr>
          </a:p>
          <a:p>
            <a:pPr indent="0" lvl="0" marL="0" rtl="0" algn="l">
              <a:spcBef>
                <a:spcPts val="0"/>
              </a:spcBef>
              <a:spcAft>
                <a:spcPts val="0"/>
              </a:spcAft>
              <a:buNone/>
            </a:pPr>
            <a:r>
              <a:rPr lang="en" sz="800">
                <a:solidFill>
                  <a:schemeClr val="dk1"/>
                </a:solidFill>
              </a:rPr>
              <a:t>Munawar, S, et al. Mitsunobu Reaction: A Powerful Tool for the Synthesis of Natural Products: A Review. </a:t>
            </a:r>
            <a:r>
              <a:rPr i="1" lang="en" sz="800">
                <a:solidFill>
                  <a:schemeClr val="dk1"/>
                </a:solidFill>
              </a:rPr>
              <a:t>Molecules</a:t>
            </a:r>
            <a:r>
              <a:rPr lang="en" sz="800">
                <a:solidFill>
                  <a:schemeClr val="dk1"/>
                </a:solidFill>
              </a:rPr>
              <a:t>. </a:t>
            </a:r>
            <a:r>
              <a:rPr b="1" lang="en" sz="800">
                <a:solidFill>
                  <a:schemeClr val="dk1"/>
                </a:solidFill>
              </a:rPr>
              <a:t>2022</a:t>
            </a:r>
            <a:r>
              <a:rPr lang="en" sz="800">
                <a:solidFill>
                  <a:schemeClr val="dk1"/>
                </a:solidFill>
              </a:rPr>
              <a:t>. 27 (20), 6953.</a:t>
            </a:r>
            <a:endParaRPr sz="800">
              <a:solidFill>
                <a:schemeClr val="dk1"/>
              </a:solidFill>
            </a:endParaRPr>
          </a:p>
          <a:p>
            <a:pPr indent="0" lvl="0" marL="0" rtl="0" algn="l">
              <a:spcBef>
                <a:spcPts val="0"/>
              </a:spcBef>
              <a:spcAft>
                <a:spcPts val="0"/>
              </a:spcAft>
              <a:buNone/>
            </a:pPr>
            <a:r>
              <a:t/>
            </a:r>
            <a:endParaRPr sz="800">
              <a:solidFill>
                <a:schemeClr val="dk1"/>
              </a:solidFill>
            </a:endParaRPr>
          </a:p>
        </p:txBody>
      </p:sp>
      <p:sp>
        <p:nvSpPr>
          <p:cNvPr id="225" name="Google Shape;225;p26"/>
          <p:cNvSpPr/>
          <p:nvPr/>
        </p:nvSpPr>
        <p:spPr>
          <a:xfrm>
            <a:off x="2175525" y="3649750"/>
            <a:ext cx="442800" cy="118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700">
                <a:solidFill>
                  <a:srgbClr val="38761D"/>
                </a:solidFill>
              </a:rPr>
              <a:t>ADDP</a:t>
            </a:r>
            <a:endParaRPr b="1" sz="700">
              <a:solidFill>
                <a:srgbClr val="38761D"/>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7"/>
          <p:cNvSpPr txBox="1"/>
          <p:nvPr>
            <p:ph idx="1" type="body"/>
          </p:nvPr>
        </p:nvSpPr>
        <p:spPr>
          <a:xfrm>
            <a:off x="311700" y="1152475"/>
            <a:ext cx="8520600" cy="5523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b="1" lang="en" sz="2000">
                <a:solidFill>
                  <a:schemeClr val="dk1"/>
                </a:solidFill>
              </a:rPr>
              <a:t>Synthesis of </a:t>
            </a:r>
            <a:r>
              <a:rPr b="1" lang="en" sz="2000">
                <a:solidFill>
                  <a:schemeClr val="dk1"/>
                </a:solidFill>
              </a:rPr>
              <a:t>biaryl methyl</a:t>
            </a:r>
            <a:r>
              <a:rPr b="1" lang="en" sz="2000">
                <a:solidFill>
                  <a:schemeClr val="dk1"/>
                </a:solidFill>
              </a:rPr>
              <a:t> amines:</a:t>
            </a:r>
            <a:endParaRPr b="1" sz="2000">
              <a:solidFill>
                <a:schemeClr val="dk1"/>
              </a:solidFill>
            </a:endParaRPr>
          </a:p>
        </p:txBody>
      </p:sp>
      <p:sp>
        <p:nvSpPr>
          <p:cNvPr id="231" name="Google Shape;231;p27"/>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Contemporary Use (Maitra)</a:t>
            </a:r>
            <a:endParaRPr sz="3000">
              <a:solidFill>
                <a:schemeClr val="lt1"/>
              </a:solidFill>
            </a:endParaRPr>
          </a:p>
        </p:txBody>
      </p:sp>
      <p:pic>
        <p:nvPicPr>
          <p:cNvPr id="232" name="Google Shape;232;p27"/>
          <p:cNvPicPr preferRelativeResize="0"/>
          <p:nvPr/>
        </p:nvPicPr>
        <p:blipFill>
          <a:blip r:embed="rId3">
            <a:alphaModFix/>
          </a:blip>
          <a:stretch>
            <a:fillRect/>
          </a:stretch>
        </p:blipFill>
        <p:spPr>
          <a:xfrm>
            <a:off x="284575" y="2077625"/>
            <a:ext cx="8574849" cy="14440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8"/>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Alternative Route</a:t>
            </a:r>
            <a:endParaRPr sz="3000">
              <a:solidFill>
                <a:schemeClr val="lt1"/>
              </a:solidFill>
            </a:endParaRPr>
          </a:p>
        </p:txBody>
      </p:sp>
      <p:pic>
        <p:nvPicPr>
          <p:cNvPr id="238" name="Google Shape;238;p28"/>
          <p:cNvPicPr preferRelativeResize="0"/>
          <p:nvPr/>
        </p:nvPicPr>
        <p:blipFill>
          <a:blip r:embed="rId3">
            <a:alphaModFix/>
          </a:blip>
          <a:stretch>
            <a:fillRect/>
          </a:stretch>
        </p:blipFill>
        <p:spPr>
          <a:xfrm>
            <a:off x="46888" y="1997825"/>
            <a:ext cx="9050225" cy="2029275"/>
          </a:xfrm>
          <a:prstGeom prst="rect">
            <a:avLst/>
          </a:prstGeom>
          <a:noFill/>
          <a:ln>
            <a:noFill/>
          </a:ln>
        </p:spPr>
      </p:pic>
      <p:sp>
        <p:nvSpPr>
          <p:cNvPr id="239" name="Google Shape;239;p28"/>
          <p:cNvSpPr txBox="1"/>
          <p:nvPr/>
        </p:nvSpPr>
        <p:spPr>
          <a:xfrm>
            <a:off x="278375" y="1165125"/>
            <a:ext cx="8772000" cy="8004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SzPts val="2000"/>
              <a:buChar char="●"/>
            </a:pPr>
            <a:r>
              <a:rPr b="1" lang="en" sz="2000"/>
              <a:t>Fukuyama Reaction: prepare secondary amines with 2- and 4-n</a:t>
            </a:r>
            <a:r>
              <a:rPr b="1" lang="en" sz="2000"/>
              <a:t>itrobenzene sulfonamides</a:t>
            </a:r>
            <a:r>
              <a:rPr b="1" lang="en" sz="2000"/>
              <a:t> and thiophenol</a:t>
            </a:r>
            <a:endParaRPr b="1" sz="2000"/>
          </a:p>
        </p:txBody>
      </p:sp>
      <p:pic>
        <p:nvPicPr>
          <p:cNvPr id="240" name="Google Shape;240;p28"/>
          <p:cNvPicPr preferRelativeResize="0"/>
          <p:nvPr/>
        </p:nvPicPr>
        <p:blipFill>
          <a:blip r:embed="rId4">
            <a:alphaModFix/>
          </a:blip>
          <a:stretch>
            <a:fillRect/>
          </a:stretch>
        </p:blipFill>
        <p:spPr>
          <a:xfrm>
            <a:off x="278375" y="4094250"/>
            <a:ext cx="1183522" cy="492600"/>
          </a:xfrm>
          <a:prstGeom prst="rect">
            <a:avLst/>
          </a:prstGeom>
          <a:noFill/>
          <a:ln cap="flat" cmpd="sng" w="9525">
            <a:solidFill>
              <a:schemeClr val="dk1"/>
            </a:solidFill>
            <a:prstDash val="solid"/>
            <a:round/>
            <a:headEnd len="sm" w="sm" type="none"/>
            <a:tailEnd len="sm" w="sm" type="none"/>
          </a:ln>
        </p:spPr>
      </p:pic>
      <p:sp>
        <p:nvSpPr>
          <p:cNvPr id="241" name="Google Shape;241;p28"/>
          <p:cNvSpPr/>
          <p:nvPr/>
        </p:nvSpPr>
        <p:spPr>
          <a:xfrm>
            <a:off x="4211375" y="2512975"/>
            <a:ext cx="4885800" cy="1459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42" name="Google Shape;242;p28"/>
          <p:cNvSpPr/>
          <p:nvPr/>
        </p:nvSpPr>
        <p:spPr>
          <a:xfrm>
            <a:off x="46900" y="1946125"/>
            <a:ext cx="4091100" cy="2697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43" name="Google Shape;243;p28"/>
          <p:cNvSpPr txBox="1"/>
          <p:nvPr/>
        </p:nvSpPr>
        <p:spPr>
          <a:xfrm>
            <a:off x="0" y="4783200"/>
            <a:ext cx="91440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Fukuyama, T, et al. 2- and 4-</a:t>
            </a:r>
            <a:r>
              <a:rPr lang="en" sz="800">
                <a:solidFill>
                  <a:schemeClr val="dk1"/>
                </a:solidFill>
              </a:rPr>
              <a:t>Nitrobenzenesulfonamides</a:t>
            </a:r>
            <a:r>
              <a:rPr lang="en" sz="800">
                <a:solidFill>
                  <a:schemeClr val="dk1"/>
                </a:solidFill>
              </a:rPr>
              <a:t>: Exceptionally versatile means for preparation of secondary amines and protection of amines. </a:t>
            </a:r>
            <a:r>
              <a:rPr i="1" lang="en" sz="800">
                <a:solidFill>
                  <a:schemeClr val="dk1"/>
                </a:solidFill>
              </a:rPr>
              <a:t>Tetrahedron Letters</a:t>
            </a:r>
            <a:r>
              <a:rPr lang="en" sz="800">
                <a:solidFill>
                  <a:schemeClr val="dk1"/>
                </a:solidFill>
              </a:rPr>
              <a:t>. </a:t>
            </a:r>
            <a:r>
              <a:rPr b="1" lang="en" sz="800">
                <a:solidFill>
                  <a:schemeClr val="dk1"/>
                </a:solidFill>
              </a:rPr>
              <a:t>1995</a:t>
            </a:r>
            <a:r>
              <a:rPr lang="en" sz="800">
                <a:solidFill>
                  <a:schemeClr val="dk1"/>
                </a:solidFill>
              </a:rPr>
              <a:t>. 36 (36), 6373-6374.</a:t>
            </a:r>
            <a:endParaRPr sz="800">
              <a:solidFill>
                <a:schemeClr val="dk1"/>
              </a:solidFill>
            </a:endParaRPr>
          </a:p>
          <a:p>
            <a:pPr indent="0" lvl="0" marL="0" rtl="0" algn="l">
              <a:spcBef>
                <a:spcPts val="0"/>
              </a:spcBef>
              <a:spcAft>
                <a:spcPts val="0"/>
              </a:spcAft>
              <a:buNone/>
            </a:pPr>
            <a:r>
              <a:t/>
            </a:r>
            <a:endParaRPr sz="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4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41"/>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9"/>
          <p:cNvSpPr txBox="1"/>
          <p:nvPr>
            <p:ph idx="1" type="body"/>
          </p:nvPr>
        </p:nvSpPr>
        <p:spPr>
          <a:xfrm>
            <a:off x="311700" y="1152475"/>
            <a:ext cx="3826200" cy="3416400"/>
          </a:xfrm>
          <a:prstGeom prst="rect">
            <a:avLst/>
          </a:prstGeom>
        </p:spPr>
        <p:txBody>
          <a:bodyPr anchorCtr="0" anchor="t" bIns="91425" lIns="91425" spcFirstLastPara="1" rIns="91425" wrap="square" tIns="91425">
            <a:normAutofit lnSpcReduction="10000"/>
          </a:bodyPr>
          <a:lstStyle/>
          <a:p>
            <a:pPr indent="-368300" lvl="0" marL="457200" rtl="0" algn="l">
              <a:spcBef>
                <a:spcPts val="0"/>
              </a:spcBef>
              <a:spcAft>
                <a:spcPts val="0"/>
              </a:spcAft>
              <a:buClr>
                <a:schemeClr val="dk1"/>
              </a:buClr>
              <a:buSzPts val="2200"/>
              <a:buChar char="●"/>
            </a:pPr>
            <a:r>
              <a:rPr b="1" lang="en" sz="2200">
                <a:solidFill>
                  <a:schemeClr val="dk1"/>
                </a:solidFill>
              </a:rPr>
              <a:t>Versatile and stereospecific</a:t>
            </a:r>
            <a:endParaRPr b="1" sz="2200">
              <a:solidFill>
                <a:schemeClr val="dk1"/>
              </a:solidFill>
            </a:endParaRPr>
          </a:p>
          <a:p>
            <a:pPr indent="-368300" lvl="0" marL="457200" rtl="0" algn="l">
              <a:spcBef>
                <a:spcPts val="0"/>
              </a:spcBef>
              <a:spcAft>
                <a:spcPts val="0"/>
              </a:spcAft>
              <a:buClr>
                <a:schemeClr val="dk1"/>
              </a:buClr>
              <a:buSzPts val="2200"/>
              <a:buChar char="●"/>
            </a:pPr>
            <a:r>
              <a:rPr b="1" lang="en" sz="2200">
                <a:solidFill>
                  <a:schemeClr val="dk1"/>
                </a:solidFill>
              </a:rPr>
              <a:t>Difficult purification and poor atom economy</a:t>
            </a:r>
            <a:endParaRPr b="1" sz="2200">
              <a:solidFill>
                <a:schemeClr val="dk1"/>
              </a:solidFill>
            </a:endParaRPr>
          </a:p>
          <a:p>
            <a:pPr indent="-368300" lvl="0" marL="457200" rtl="0" algn="l">
              <a:spcBef>
                <a:spcPts val="0"/>
              </a:spcBef>
              <a:spcAft>
                <a:spcPts val="0"/>
              </a:spcAft>
              <a:buClr>
                <a:schemeClr val="dk1"/>
              </a:buClr>
              <a:buSzPts val="2200"/>
              <a:buChar char="●"/>
            </a:pPr>
            <a:r>
              <a:rPr b="1" lang="en" sz="2200">
                <a:solidFill>
                  <a:schemeClr val="dk1"/>
                </a:solidFill>
              </a:rPr>
              <a:t>Reagent modification and solid-phase chemistry</a:t>
            </a:r>
            <a:endParaRPr b="1" sz="2200">
              <a:solidFill>
                <a:schemeClr val="dk1"/>
              </a:solidFill>
            </a:endParaRPr>
          </a:p>
          <a:p>
            <a:pPr indent="-368300" lvl="0" marL="457200" rtl="0" algn="l">
              <a:spcBef>
                <a:spcPts val="0"/>
              </a:spcBef>
              <a:spcAft>
                <a:spcPts val="0"/>
              </a:spcAft>
              <a:buClr>
                <a:schemeClr val="dk1"/>
              </a:buClr>
              <a:buSzPts val="2200"/>
              <a:buChar char="●"/>
            </a:pPr>
            <a:r>
              <a:rPr b="1" lang="en" sz="2200">
                <a:solidFill>
                  <a:schemeClr val="dk1"/>
                </a:solidFill>
              </a:rPr>
              <a:t>Used in synthesis of natural products</a:t>
            </a:r>
            <a:endParaRPr b="1" sz="2200">
              <a:solidFill>
                <a:schemeClr val="dk1"/>
              </a:solidFill>
            </a:endParaRPr>
          </a:p>
        </p:txBody>
      </p:sp>
      <p:sp>
        <p:nvSpPr>
          <p:cNvPr id="249" name="Google Shape;249;p29"/>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Summary</a:t>
            </a:r>
            <a:endParaRPr sz="3000">
              <a:solidFill>
                <a:schemeClr val="lt1"/>
              </a:solidFill>
            </a:endParaRPr>
          </a:p>
        </p:txBody>
      </p:sp>
      <p:pic>
        <p:nvPicPr>
          <p:cNvPr id="250" name="Google Shape;250;p29"/>
          <p:cNvPicPr preferRelativeResize="0"/>
          <p:nvPr/>
        </p:nvPicPr>
        <p:blipFill>
          <a:blip r:embed="rId3">
            <a:alphaModFix/>
          </a:blip>
          <a:stretch>
            <a:fillRect/>
          </a:stretch>
        </p:blipFill>
        <p:spPr>
          <a:xfrm>
            <a:off x="4242850" y="1451513"/>
            <a:ext cx="4701300" cy="2240464"/>
          </a:xfrm>
          <a:prstGeom prst="rect">
            <a:avLst/>
          </a:prstGeom>
          <a:noFill/>
          <a:ln>
            <a:noFill/>
          </a:ln>
        </p:spPr>
      </p:pic>
      <p:sp>
        <p:nvSpPr>
          <p:cNvPr id="251" name="Google Shape;251;p29"/>
          <p:cNvSpPr txBox="1"/>
          <p:nvPr/>
        </p:nvSpPr>
        <p:spPr>
          <a:xfrm>
            <a:off x="5387025" y="3867075"/>
            <a:ext cx="2319900" cy="3540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sz="1100"/>
              <a:t>* Potential for modified reagent</a:t>
            </a:r>
            <a:endParaRPr b="1" sz="11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0"/>
          <p:cNvSpPr txBox="1"/>
          <p:nvPr>
            <p:ph idx="1" type="body"/>
          </p:nvPr>
        </p:nvSpPr>
        <p:spPr>
          <a:xfrm>
            <a:off x="0" y="1152475"/>
            <a:ext cx="9144000" cy="3416400"/>
          </a:xfrm>
          <a:prstGeom prst="rect">
            <a:avLst/>
          </a:prstGeom>
        </p:spPr>
        <p:txBody>
          <a:bodyPr anchorCtr="0" anchor="t" bIns="91425" lIns="91425" spcFirstLastPara="1" rIns="91425" wrap="square" tIns="91425">
            <a:noAutofit/>
          </a:bodyPr>
          <a:lstStyle/>
          <a:p>
            <a:pPr indent="-311150" lvl="0" marL="457200" rtl="0" algn="l">
              <a:lnSpc>
                <a:spcPct val="100000"/>
              </a:lnSpc>
              <a:spcBef>
                <a:spcPts val="0"/>
              </a:spcBef>
              <a:spcAft>
                <a:spcPts val="0"/>
              </a:spcAft>
              <a:buSzPts val="1300"/>
              <a:buAutoNum type="arabicParenR"/>
            </a:pPr>
            <a:r>
              <a:rPr lang="en" sz="1200">
                <a:solidFill>
                  <a:schemeClr val="dk1"/>
                </a:solidFill>
              </a:rPr>
              <a:t>Mitsunobu, O. et al. Preparation of Esters of Carboxylic and Phosphoric Acid </a:t>
            </a:r>
            <a:r>
              <a:rPr i="1" lang="en" sz="1200">
                <a:solidFill>
                  <a:schemeClr val="dk1"/>
                </a:solidFill>
              </a:rPr>
              <a:t>via</a:t>
            </a:r>
            <a:r>
              <a:rPr lang="en" sz="1200">
                <a:solidFill>
                  <a:schemeClr val="dk1"/>
                </a:solidFill>
              </a:rPr>
              <a:t> Quaternary Phosphonium Salts.</a:t>
            </a:r>
            <a:r>
              <a:rPr i="1" lang="en" sz="1200">
                <a:solidFill>
                  <a:schemeClr val="dk1"/>
                </a:solidFill>
              </a:rPr>
              <a:t>Bulletin of the Chemical Society of Japan</a:t>
            </a:r>
            <a:r>
              <a:rPr lang="en" sz="1200">
                <a:solidFill>
                  <a:schemeClr val="dk1"/>
                </a:solidFill>
              </a:rPr>
              <a:t>. </a:t>
            </a:r>
            <a:r>
              <a:rPr b="1" lang="en" sz="1200">
                <a:solidFill>
                  <a:schemeClr val="dk1"/>
                </a:solidFill>
              </a:rPr>
              <a:t>1967</a:t>
            </a:r>
            <a:r>
              <a:rPr lang="en" sz="1200">
                <a:solidFill>
                  <a:schemeClr val="dk1"/>
                </a:solidFill>
              </a:rPr>
              <a:t>, 40(10), 2380-2382.</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Fischer Esterification. Organic Chemistry Portal. https://www.organic-chemistry.org/namedreactions/fischer-esterification.shtm</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Fletcher, S. The Mitsunobu Reaction in the 21st century. </a:t>
            </a:r>
            <a:r>
              <a:rPr i="1" lang="en" sz="1200">
                <a:solidFill>
                  <a:schemeClr val="dk1"/>
                </a:solidFill>
              </a:rPr>
              <a:t>Org. Chem. Front</a:t>
            </a:r>
            <a:r>
              <a:rPr lang="en" sz="1200">
                <a:solidFill>
                  <a:schemeClr val="dk1"/>
                </a:solidFill>
              </a:rPr>
              <a:t>. </a:t>
            </a:r>
            <a:r>
              <a:rPr b="1" lang="en" sz="1200">
                <a:solidFill>
                  <a:schemeClr val="dk1"/>
                </a:solidFill>
              </a:rPr>
              <a:t>2015</a:t>
            </a:r>
            <a:r>
              <a:rPr lang="en" sz="1200">
                <a:solidFill>
                  <a:schemeClr val="dk1"/>
                </a:solidFill>
              </a:rPr>
              <a:t>, 2, 739-752.</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Swamy et a;. Mitsunobu and Related Reactions: Advances and Applications, </a:t>
            </a:r>
            <a:r>
              <a:rPr b="1" lang="en" sz="1200">
                <a:solidFill>
                  <a:schemeClr val="dk1"/>
                </a:solidFill>
              </a:rPr>
              <a:t>2009</a:t>
            </a:r>
            <a:r>
              <a:rPr lang="en" sz="1200">
                <a:solidFill>
                  <a:schemeClr val="dk1"/>
                </a:solidFill>
              </a:rPr>
              <a:t>. 109 (6), 2551-2651.</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Kiankarimi, M, et al. Diphenyl 2-Pyridylphosphine and Di-</a:t>
            </a:r>
            <a:r>
              <a:rPr i="1" lang="en" sz="1200">
                <a:solidFill>
                  <a:schemeClr val="dk1"/>
                </a:solidFill>
              </a:rPr>
              <a:t>tert</a:t>
            </a:r>
            <a:r>
              <a:rPr lang="en" sz="1200">
                <a:solidFill>
                  <a:schemeClr val="dk1"/>
                </a:solidFill>
              </a:rPr>
              <a:t>-butyl Azodicarboxylate: Convenient Reagents for the Mitsunobu Reaction. </a:t>
            </a:r>
            <a:r>
              <a:rPr i="1" lang="en" sz="1200">
                <a:solidFill>
                  <a:schemeClr val="dk1"/>
                </a:solidFill>
              </a:rPr>
              <a:t>Tetrahedron Letters</a:t>
            </a:r>
            <a:r>
              <a:rPr lang="en" sz="1200">
                <a:solidFill>
                  <a:schemeClr val="dk1"/>
                </a:solidFill>
              </a:rPr>
              <a:t>. </a:t>
            </a:r>
            <a:r>
              <a:rPr b="1" lang="en" sz="1200">
                <a:solidFill>
                  <a:schemeClr val="dk1"/>
                </a:solidFill>
              </a:rPr>
              <a:t>1999</a:t>
            </a:r>
            <a:r>
              <a:rPr lang="en" sz="1200">
                <a:solidFill>
                  <a:schemeClr val="dk1"/>
                </a:solidFill>
              </a:rPr>
              <a:t>. 40, 4497-4500.</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Hagiya, K. et al. DMEAD: a new dialkyl azodicarboxylate for the Mitsunobu reaction. </a:t>
            </a:r>
            <a:r>
              <a:rPr i="1" lang="en" sz="1200">
                <a:solidFill>
                  <a:schemeClr val="dk1"/>
                </a:solidFill>
              </a:rPr>
              <a:t>Tetrahedron Letters</a:t>
            </a:r>
            <a:r>
              <a:rPr lang="en" sz="1200">
                <a:solidFill>
                  <a:schemeClr val="dk1"/>
                </a:solidFill>
              </a:rPr>
              <a:t>. </a:t>
            </a:r>
            <a:r>
              <a:rPr b="1" lang="en" sz="1200">
                <a:solidFill>
                  <a:schemeClr val="dk1"/>
                </a:solidFill>
              </a:rPr>
              <a:t>2009</a:t>
            </a:r>
            <a:r>
              <a:rPr lang="en" sz="1200">
                <a:solidFill>
                  <a:schemeClr val="dk1"/>
                </a:solidFill>
              </a:rPr>
              <a:t>. 65, 6109-6114.</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Dandapani, S. Separation-Friendly Mitsunobu Reactions: A Microcosm of Recent Developments in Separation Strategies. </a:t>
            </a:r>
            <a:r>
              <a:rPr i="1" lang="en" sz="1200">
                <a:solidFill>
                  <a:schemeClr val="dk1"/>
                </a:solidFill>
              </a:rPr>
              <a:t>European Chemical Societies Publishing</a:t>
            </a:r>
            <a:r>
              <a:rPr lang="en" sz="1200">
                <a:solidFill>
                  <a:schemeClr val="dk1"/>
                </a:solidFill>
              </a:rPr>
              <a:t>. </a:t>
            </a:r>
            <a:r>
              <a:rPr b="1" lang="en" sz="1200">
                <a:solidFill>
                  <a:schemeClr val="dk1"/>
                </a:solidFill>
              </a:rPr>
              <a:t>2004</a:t>
            </a:r>
            <a:r>
              <a:rPr lang="en" sz="1200">
                <a:solidFill>
                  <a:schemeClr val="dk1"/>
                </a:solidFill>
              </a:rPr>
              <a:t>. 10(13), 3139-3138.</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Tunoori, A, et al. Polymer-bound triphenylphosphine as traceless reagent for mitsunobu reactions in combinatorial chemistry: Synthesis of aryl ethers from phenols and alcohols. </a:t>
            </a:r>
            <a:r>
              <a:rPr i="1" lang="en" sz="1200">
                <a:solidFill>
                  <a:schemeClr val="dk1"/>
                </a:solidFill>
              </a:rPr>
              <a:t>Tetrahedron Letters</a:t>
            </a:r>
            <a:r>
              <a:rPr lang="en" sz="1200">
                <a:solidFill>
                  <a:schemeClr val="dk1"/>
                </a:solidFill>
              </a:rPr>
              <a:t>. </a:t>
            </a:r>
            <a:r>
              <a:rPr b="1" lang="en" sz="1200">
                <a:solidFill>
                  <a:schemeClr val="dk1"/>
                </a:solidFill>
              </a:rPr>
              <a:t>1998</a:t>
            </a:r>
            <a:r>
              <a:rPr lang="en" sz="1200">
                <a:solidFill>
                  <a:schemeClr val="dk1"/>
                </a:solidFill>
              </a:rPr>
              <a:t>. 39 (48), 8751-8754.</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Zhang, Q. et al. Enantioselective synthesis of </a:t>
            </a:r>
            <a:r>
              <a:rPr i="1" lang="en" sz="1200">
                <a:solidFill>
                  <a:schemeClr val="dk1"/>
                </a:solidFill>
              </a:rPr>
              <a:t>cis</a:t>
            </a:r>
            <a:r>
              <a:rPr lang="en" sz="1200">
                <a:solidFill>
                  <a:schemeClr val="dk1"/>
                </a:solidFill>
              </a:rPr>
              <a:t>-hydrobenzofurans bearing all-carbon quaternary stereocenters and application to total synthesis of (-)-morphine. </a:t>
            </a:r>
            <a:r>
              <a:rPr i="1" lang="en" sz="1200">
                <a:solidFill>
                  <a:schemeClr val="dk1"/>
                </a:solidFill>
              </a:rPr>
              <a:t>Nat</a:t>
            </a:r>
            <a:r>
              <a:rPr lang="en" sz="1200">
                <a:solidFill>
                  <a:schemeClr val="dk1"/>
                </a:solidFill>
              </a:rPr>
              <a:t> </a:t>
            </a:r>
            <a:r>
              <a:rPr i="1" lang="en" sz="1200">
                <a:solidFill>
                  <a:schemeClr val="dk1"/>
                </a:solidFill>
              </a:rPr>
              <a:t>Commun</a:t>
            </a:r>
            <a:r>
              <a:rPr lang="en" sz="1200">
                <a:solidFill>
                  <a:schemeClr val="dk1"/>
                </a:solidFill>
              </a:rPr>
              <a:t>. </a:t>
            </a:r>
            <a:r>
              <a:rPr b="1" lang="en" sz="1200">
                <a:solidFill>
                  <a:schemeClr val="dk1"/>
                </a:solidFill>
              </a:rPr>
              <a:t>2019</a:t>
            </a:r>
            <a:r>
              <a:rPr lang="en" sz="1200">
                <a:solidFill>
                  <a:schemeClr val="dk1"/>
                </a:solidFill>
              </a:rPr>
              <a:t>; 10, 2507.</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Atanasov, G, et al. Natural products in drug discovery: advances and opportunities. </a:t>
            </a:r>
            <a:r>
              <a:rPr i="1" lang="en" sz="1200">
                <a:solidFill>
                  <a:schemeClr val="dk1"/>
                </a:solidFill>
              </a:rPr>
              <a:t>Nature</a:t>
            </a:r>
            <a:r>
              <a:rPr lang="en" sz="1200">
                <a:solidFill>
                  <a:schemeClr val="dk1"/>
                </a:solidFill>
              </a:rPr>
              <a:t>. </a:t>
            </a:r>
            <a:r>
              <a:rPr b="1" lang="en" sz="1200">
                <a:solidFill>
                  <a:schemeClr val="dk1"/>
                </a:solidFill>
              </a:rPr>
              <a:t>2021</a:t>
            </a:r>
            <a:r>
              <a:rPr lang="en" sz="1200">
                <a:solidFill>
                  <a:schemeClr val="dk1"/>
                </a:solidFill>
              </a:rPr>
              <a:t>. 20, 200-216.</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Munawar, S, et al. Mitsunobu Reaction: A Powerful Tool for the Synthesis of Natural Products: A Review. </a:t>
            </a:r>
            <a:r>
              <a:rPr i="1" lang="en" sz="1200">
                <a:solidFill>
                  <a:schemeClr val="dk1"/>
                </a:solidFill>
              </a:rPr>
              <a:t>Molecules</a:t>
            </a:r>
            <a:r>
              <a:rPr lang="en" sz="1200">
                <a:solidFill>
                  <a:schemeClr val="dk1"/>
                </a:solidFill>
              </a:rPr>
              <a:t>. </a:t>
            </a:r>
            <a:r>
              <a:rPr b="1" lang="en" sz="1200">
                <a:solidFill>
                  <a:schemeClr val="dk1"/>
                </a:solidFill>
              </a:rPr>
              <a:t>2022</a:t>
            </a:r>
            <a:r>
              <a:rPr lang="en" sz="1200">
                <a:solidFill>
                  <a:schemeClr val="dk1"/>
                </a:solidFill>
              </a:rPr>
              <a:t>. 27 (20), 6953.</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arenR"/>
            </a:pPr>
            <a:r>
              <a:rPr lang="en" sz="1200">
                <a:solidFill>
                  <a:schemeClr val="dk1"/>
                </a:solidFill>
              </a:rPr>
              <a:t>Fukuyama, T, et al. 2- and 4-Nitrobenzenesulfonamides: Exceptionally versatile means for preparation of secondary amines and protection of amines. </a:t>
            </a:r>
            <a:r>
              <a:rPr i="1" lang="en" sz="1200">
                <a:solidFill>
                  <a:schemeClr val="dk1"/>
                </a:solidFill>
              </a:rPr>
              <a:t>Tetrahedron Letters</a:t>
            </a:r>
            <a:r>
              <a:rPr lang="en" sz="1200">
                <a:solidFill>
                  <a:schemeClr val="dk1"/>
                </a:solidFill>
              </a:rPr>
              <a:t>. </a:t>
            </a:r>
            <a:r>
              <a:rPr b="1" lang="en" sz="1200">
                <a:solidFill>
                  <a:schemeClr val="dk1"/>
                </a:solidFill>
              </a:rPr>
              <a:t>1995</a:t>
            </a:r>
            <a:r>
              <a:rPr lang="en" sz="1200">
                <a:solidFill>
                  <a:schemeClr val="dk1"/>
                </a:solidFill>
              </a:rPr>
              <a:t>. 36 (36), 6373-6374.</a:t>
            </a:r>
            <a:endParaRPr sz="1200">
              <a:solidFill>
                <a:schemeClr val="dk1"/>
              </a:solidFill>
            </a:endParaRPr>
          </a:p>
        </p:txBody>
      </p:sp>
      <p:sp>
        <p:nvSpPr>
          <p:cNvPr id="257" name="Google Shape;257;p30"/>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References</a:t>
            </a:r>
            <a:endParaRPr sz="300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261" name="Shape 261"/>
        <p:cNvGrpSpPr/>
        <p:nvPr/>
      </p:nvGrpSpPr>
      <p:grpSpPr>
        <a:xfrm>
          <a:off x="0" y="0"/>
          <a:ext cx="0" cy="0"/>
          <a:chOff x="0" y="0"/>
          <a:chExt cx="0" cy="0"/>
        </a:xfrm>
      </p:grpSpPr>
      <p:sp>
        <p:nvSpPr>
          <p:cNvPr id="262" name="Google Shape;262;p31"/>
          <p:cNvSpPr txBox="1"/>
          <p:nvPr/>
        </p:nvSpPr>
        <p:spPr>
          <a:xfrm>
            <a:off x="1536300" y="1617450"/>
            <a:ext cx="6071400" cy="2031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4000">
                <a:solidFill>
                  <a:schemeClr val="lt1"/>
                </a:solidFill>
              </a:rPr>
              <a:t>Acknowledgements:</a:t>
            </a:r>
            <a:endParaRPr b="1" sz="4000">
              <a:solidFill>
                <a:schemeClr val="lt1"/>
              </a:solidFill>
            </a:endParaRPr>
          </a:p>
          <a:p>
            <a:pPr indent="0" lvl="0" marL="0" rtl="0" algn="ctr">
              <a:spcBef>
                <a:spcPts val="0"/>
              </a:spcBef>
              <a:spcAft>
                <a:spcPts val="0"/>
              </a:spcAft>
              <a:buNone/>
            </a:pPr>
            <a:r>
              <a:rPr b="1" lang="en" sz="2000">
                <a:solidFill>
                  <a:schemeClr val="lt1"/>
                </a:solidFill>
              </a:rPr>
              <a:t>Dr. Maitra and the Maitra Group</a:t>
            </a:r>
            <a:endParaRPr b="1" sz="2000">
              <a:solidFill>
                <a:schemeClr val="lt1"/>
              </a:solidFill>
            </a:endParaRPr>
          </a:p>
          <a:p>
            <a:pPr indent="0" lvl="0" marL="0" rtl="0" algn="ctr">
              <a:spcBef>
                <a:spcPts val="0"/>
              </a:spcBef>
              <a:spcAft>
                <a:spcPts val="0"/>
              </a:spcAft>
              <a:buNone/>
            </a:pPr>
            <a:r>
              <a:rPr b="1" lang="en" sz="2000">
                <a:solidFill>
                  <a:schemeClr val="lt1"/>
                </a:solidFill>
              </a:rPr>
              <a:t>Dr. Krishnan</a:t>
            </a:r>
            <a:endParaRPr b="1" sz="2000">
              <a:solidFill>
                <a:schemeClr val="lt1"/>
              </a:solidFill>
            </a:endParaRPr>
          </a:p>
          <a:p>
            <a:pPr indent="0" lvl="0" marL="0" rtl="0" algn="ctr">
              <a:spcBef>
                <a:spcPts val="0"/>
              </a:spcBef>
              <a:spcAft>
                <a:spcPts val="0"/>
              </a:spcAft>
              <a:buNone/>
            </a:pPr>
            <a:r>
              <a:rPr b="1" lang="en" sz="2000">
                <a:solidFill>
                  <a:schemeClr val="lt1"/>
                </a:solidFill>
              </a:rPr>
              <a:t>Department of Chemistry and Biochemistry</a:t>
            </a:r>
            <a:endParaRPr b="1" sz="2000">
              <a:solidFill>
                <a:schemeClr val="lt1"/>
              </a:solidFill>
            </a:endParaRPr>
          </a:p>
          <a:p>
            <a:pPr indent="0" lvl="0" marL="0" rtl="0" algn="ctr">
              <a:spcBef>
                <a:spcPts val="0"/>
              </a:spcBef>
              <a:spcAft>
                <a:spcPts val="0"/>
              </a:spcAft>
              <a:buNone/>
            </a:pPr>
            <a:r>
              <a:t/>
            </a:r>
            <a:endParaRPr b="1" sz="20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idx="1" type="body"/>
          </p:nvPr>
        </p:nvSpPr>
        <p:spPr>
          <a:xfrm>
            <a:off x="311700" y="1152475"/>
            <a:ext cx="5232900" cy="3239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en" sz="2000">
                <a:solidFill>
                  <a:schemeClr val="dk1"/>
                </a:solidFill>
              </a:rPr>
              <a:t>Oyo </a:t>
            </a:r>
            <a:r>
              <a:rPr lang="en" sz="2000">
                <a:solidFill>
                  <a:schemeClr val="dk1"/>
                </a:solidFill>
              </a:rPr>
              <a:t>Mitsunobu</a:t>
            </a:r>
            <a:r>
              <a:rPr lang="en" sz="2000">
                <a:solidFill>
                  <a:schemeClr val="dk1"/>
                </a:solidFill>
              </a:rPr>
              <a:t> (1934-2003)</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Synthetic organic chemist</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Aoyama Gakuin University, Tokyo</a:t>
            </a:r>
            <a:endParaRPr sz="2000">
              <a:solidFill>
                <a:schemeClr val="dk1"/>
              </a:solidFill>
              <a:highlight>
                <a:schemeClr val="accent6"/>
              </a:highlight>
            </a:endParaRPr>
          </a:p>
          <a:p>
            <a:pPr indent="-355600" lvl="1" marL="914400" rtl="0" algn="l">
              <a:spcBef>
                <a:spcPts val="0"/>
              </a:spcBef>
              <a:spcAft>
                <a:spcPts val="0"/>
              </a:spcAft>
              <a:buClr>
                <a:schemeClr val="dk1"/>
              </a:buClr>
              <a:buSzPts val="2000"/>
              <a:buChar char="○"/>
            </a:pPr>
            <a:r>
              <a:rPr lang="en" sz="2000">
                <a:solidFill>
                  <a:schemeClr val="dk1"/>
                </a:solidFill>
              </a:rPr>
              <a:t>102 Publications</a:t>
            </a:r>
            <a:endParaRPr sz="2000">
              <a:solidFill>
                <a:schemeClr val="dk1"/>
              </a:solidFill>
            </a:endParaRPr>
          </a:p>
          <a:p>
            <a:pPr indent="-355600" lvl="1" marL="914400" rtl="0" algn="l">
              <a:spcBef>
                <a:spcPts val="0"/>
              </a:spcBef>
              <a:spcAft>
                <a:spcPts val="0"/>
              </a:spcAft>
              <a:buClr>
                <a:schemeClr val="dk1"/>
              </a:buClr>
              <a:buSzPts val="2000"/>
              <a:buChar char="○"/>
            </a:pPr>
            <a:r>
              <a:rPr lang="en" sz="2000">
                <a:solidFill>
                  <a:schemeClr val="dk1"/>
                </a:solidFill>
              </a:rPr>
              <a:t>1747 citations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Discovered </a:t>
            </a:r>
            <a:r>
              <a:rPr b="1" lang="en" sz="2000">
                <a:solidFill>
                  <a:schemeClr val="dk1"/>
                </a:solidFill>
              </a:rPr>
              <a:t>Mitsunobu Reaction</a:t>
            </a:r>
            <a:r>
              <a:rPr lang="en" sz="2000">
                <a:solidFill>
                  <a:schemeClr val="dk1"/>
                </a:solidFill>
              </a:rPr>
              <a:t> in 1967:</a:t>
            </a:r>
            <a:endParaRPr i="1" sz="2000">
              <a:solidFill>
                <a:schemeClr val="dk1"/>
              </a:solidFill>
            </a:endParaRPr>
          </a:p>
        </p:txBody>
      </p:sp>
      <p:pic>
        <p:nvPicPr>
          <p:cNvPr id="63" name="Google Shape;63;p14"/>
          <p:cNvPicPr preferRelativeResize="0"/>
          <p:nvPr/>
        </p:nvPicPr>
        <p:blipFill>
          <a:blip r:embed="rId3">
            <a:alphaModFix/>
          </a:blip>
          <a:stretch>
            <a:fillRect/>
          </a:stretch>
        </p:blipFill>
        <p:spPr>
          <a:xfrm>
            <a:off x="6047387" y="1148137"/>
            <a:ext cx="2084525" cy="2598775"/>
          </a:xfrm>
          <a:prstGeom prst="rect">
            <a:avLst/>
          </a:prstGeom>
          <a:noFill/>
          <a:ln>
            <a:noFill/>
          </a:ln>
        </p:spPr>
      </p:pic>
      <p:pic>
        <p:nvPicPr>
          <p:cNvPr id="64" name="Google Shape;64;p14"/>
          <p:cNvPicPr preferRelativeResize="0"/>
          <p:nvPr/>
        </p:nvPicPr>
        <p:blipFill>
          <a:blip r:embed="rId4">
            <a:alphaModFix/>
          </a:blip>
          <a:stretch>
            <a:fillRect/>
          </a:stretch>
        </p:blipFill>
        <p:spPr>
          <a:xfrm>
            <a:off x="5708513" y="3746888"/>
            <a:ext cx="2762250" cy="800100"/>
          </a:xfrm>
          <a:prstGeom prst="rect">
            <a:avLst/>
          </a:prstGeom>
          <a:noFill/>
          <a:ln>
            <a:noFill/>
          </a:ln>
        </p:spPr>
      </p:pic>
      <p:sp>
        <p:nvSpPr>
          <p:cNvPr id="65" name="Google Shape;65;p14"/>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History</a:t>
            </a:r>
            <a:endParaRPr sz="3000">
              <a:solidFill>
                <a:schemeClr val="lt1"/>
              </a:solidFill>
            </a:endParaRPr>
          </a:p>
        </p:txBody>
      </p:sp>
      <p:sp>
        <p:nvSpPr>
          <p:cNvPr id="66" name="Google Shape;66;p14"/>
          <p:cNvSpPr txBox="1"/>
          <p:nvPr/>
        </p:nvSpPr>
        <p:spPr>
          <a:xfrm>
            <a:off x="0" y="4650900"/>
            <a:ext cx="91440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t>Oyo </a:t>
            </a:r>
            <a:r>
              <a:rPr lang="en" sz="800"/>
              <a:t>Mitsunobu</a:t>
            </a:r>
            <a:r>
              <a:rPr lang="en" sz="800"/>
              <a:t> research with Aoyama Gakuin University and other places. ResearchGate, https://www.researchgate.net/scientific-contributions/Oyo-Mitsunobu-2011044068</a:t>
            </a:r>
            <a:endParaRPr sz="800"/>
          </a:p>
          <a:p>
            <a:pPr indent="0" lvl="0" marL="0" rtl="0" algn="l">
              <a:spcBef>
                <a:spcPts val="0"/>
              </a:spcBef>
              <a:spcAft>
                <a:spcPts val="0"/>
              </a:spcAft>
              <a:buNone/>
            </a:pPr>
            <a:r>
              <a:rPr lang="en" sz="800"/>
              <a:t>Image Credit: The honour roll: Oyo Mitsunobu. https://amphoteros.com/2013/10/29/the-honour-roll-oyo-mitsunobu</a:t>
            </a:r>
            <a:r>
              <a:rPr lang="en" sz="800"/>
              <a:t>/</a:t>
            </a:r>
            <a:endParaRPr sz="800"/>
          </a:p>
          <a:p>
            <a:pPr indent="0" lvl="0" marL="0" rtl="0" algn="l">
              <a:spcBef>
                <a:spcPts val="0"/>
              </a:spcBef>
              <a:spcAft>
                <a:spcPts val="0"/>
              </a:spcAft>
              <a:buNone/>
            </a:pPr>
            <a:r>
              <a:rPr lang="en" sz="800"/>
              <a:t>Image Credit: Aoyama Gakuin University. https://www.aoyama.ac.jp/en/</a:t>
            </a:r>
            <a:endParaRPr sz="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idx="1" type="body"/>
          </p:nvPr>
        </p:nvSpPr>
        <p:spPr>
          <a:xfrm>
            <a:off x="311700" y="1152475"/>
            <a:ext cx="8520600" cy="1590600"/>
          </a:xfrm>
          <a:prstGeom prst="rect">
            <a:avLst/>
          </a:prstGeom>
        </p:spPr>
        <p:txBody>
          <a:bodyPr anchorCtr="0" anchor="t" bIns="91425" lIns="91425" spcFirstLastPara="1" rIns="91425" wrap="square" tIns="91425">
            <a:normAutofit/>
          </a:bodyPr>
          <a:lstStyle/>
          <a:p>
            <a:pPr indent="-355600" lvl="0" marL="457200" rtl="0" algn="l">
              <a:lnSpc>
                <a:spcPct val="133333"/>
              </a:lnSpc>
              <a:spcBef>
                <a:spcPts val="0"/>
              </a:spcBef>
              <a:spcAft>
                <a:spcPts val="0"/>
              </a:spcAft>
              <a:buClr>
                <a:schemeClr val="dk1"/>
              </a:buClr>
              <a:buSzPts val="2000"/>
              <a:buChar char="●"/>
            </a:pPr>
            <a:r>
              <a:rPr i="1" lang="en" sz="2000">
                <a:solidFill>
                  <a:schemeClr val="dk1"/>
                </a:solidFill>
              </a:rPr>
              <a:t>Preparation of Esters of Carboxylic and Phosphoric Acid via Quaternary Phosphonium Salts</a:t>
            </a:r>
            <a:endParaRPr sz="2000">
              <a:solidFill>
                <a:schemeClr val="dk1"/>
              </a:solidFill>
            </a:endParaRPr>
          </a:p>
        </p:txBody>
      </p:sp>
      <p:pic>
        <p:nvPicPr>
          <p:cNvPr id="72" name="Google Shape;72;p15"/>
          <p:cNvPicPr preferRelativeResize="0"/>
          <p:nvPr/>
        </p:nvPicPr>
        <p:blipFill>
          <a:blip r:embed="rId3">
            <a:alphaModFix/>
          </a:blip>
          <a:stretch>
            <a:fillRect/>
          </a:stretch>
        </p:blipFill>
        <p:spPr>
          <a:xfrm>
            <a:off x="2135149" y="2234650"/>
            <a:ext cx="4873700" cy="2262250"/>
          </a:xfrm>
          <a:prstGeom prst="rect">
            <a:avLst/>
          </a:prstGeom>
          <a:noFill/>
          <a:ln>
            <a:noFill/>
          </a:ln>
        </p:spPr>
      </p:pic>
      <p:sp>
        <p:nvSpPr>
          <p:cNvPr id="73" name="Google Shape;73;p15"/>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The First Mitsunobu</a:t>
            </a:r>
            <a:endParaRPr sz="3000">
              <a:solidFill>
                <a:schemeClr val="lt1"/>
              </a:solidFill>
            </a:endParaRPr>
          </a:p>
        </p:txBody>
      </p:sp>
      <p:sp>
        <p:nvSpPr>
          <p:cNvPr id="74" name="Google Shape;74;p15"/>
          <p:cNvSpPr txBox="1"/>
          <p:nvPr/>
        </p:nvSpPr>
        <p:spPr>
          <a:xfrm>
            <a:off x="0" y="4835700"/>
            <a:ext cx="91440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t>Mitsunobu, O. et al. Preparation of Esters of Carboxylic and Phosphoric Acid </a:t>
            </a:r>
            <a:r>
              <a:rPr i="1" lang="en" sz="800"/>
              <a:t>via</a:t>
            </a:r>
            <a:r>
              <a:rPr lang="en" sz="800"/>
              <a:t> Quaternary Phosphonium Salts.</a:t>
            </a:r>
            <a:r>
              <a:rPr i="1" lang="en" sz="800"/>
              <a:t>Bulletin of the Chemical Society of Japan</a:t>
            </a:r>
            <a:r>
              <a:rPr lang="en" sz="800"/>
              <a:t>. </a:t>
            </a:r>
            <a:r>
              <a:rPr b="1" lang="en" sz="800"/>
              <a:t>1967</a:t>
            </a:r>
            <a:r>
              <a:rPr lang="en" sz="800"/>
              <a:t>, 40(10), 2380-2382.</a:t>
            </a:r>
            <a:endParaRPr sz="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Fischer Esterification</a:t>
            </a:r>
            <a:endParaRPr sz="3000">
              <a:solidFill>
                <a:schemeClr val="lt1"/>
              </a:solidFill>
            </a:endParaRPr>
          </a:p>
        </p:txBody>
      </p:sp>
      <p:sp>
        <p:nvSpPr>
          <p:cNvPr id="80" name="Google Shape;80;p16"/>
          <p:cNvSpPr txBox="1"/>
          <p:nvPr/>
        </p:nvSpPr>
        <p:spPr>
          <a:xfrm>
            <a:off x="0" y="4835700"/>
            <a:ext cx="91440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800">
                <a:solidFill>
                  <a:schemeClr val="dk1"/>
                </a:solidFill>
              </a:rPr>
              <a:t>Fischer Esterification. Organic Chemistry Portal. https://www.organic-chemistry.org/namedreactions/fischer-esterification.shtm</a:t>
            </a:r>
            <a:endParaRPr sz="800"/>
          </a:p>
        </p:txBody>
      </p:sp>
      <p:pic>
        <p:nvPicPr>
          <p:cNvPr id="81" name="Google Shape;81;p16"/>
          <p:cNvPicPr preferRelativeResize="0"/>
          <p:nvPr/>
        </p:nvPicPr>
        <p:blipFill>
          <a:blip r:embed="rId3">
            <a:alphaModFix/>
          </a:blip>
          <a:stretch>
            <a:fillRect/>
          </a:stretch>
        </p:blipFill>
        <p:spPr>
          <a:xfrm>
            <a:off x="215400" y="1097175"/>
            <a:ext cx="7951176" cy="2092425"/>
          </a:xfrm>
          <a:prstGeom prst="rect">
            <a:avLst/>
          </a:prstGeom>
          <a:noFill/>
          <a:ln>
            <a:noFill/>
          </a:ln>
        </p:spPr>
      </p:pic>
      <p:pic>
        <p:nvPicPr>
          <p:cNvPr id="82" name="Google Shape;82;p16"/>
          <p:cNvPicPr preferRelativeResize="0"/>
          <p:nvPr/>
        </p:nvPicPr>
        <p:blipFill rotWithShape="1">
          <a:blip r:embed="rId4">
            <a:alphaModFix/>
          </a:blip>
          <a:srcRect b="0" l="0" r="0" t="12793"/>
          <a:stretch/>
        </p:blipFill>
        <p:spPr>
          <a:xfrm>
            <a:off x="236588" y="3303036"/>
            <a:ext cx="7951175" cy="1419225"/>
          </a:xfrm>
          <a:prstGeom prst="rect">
            <a:avLst/>
          </a:prstGeom>
          <a:noFill/>
          <a:ln>
            <a:noFill/>
          </a:ln>
        </p:spPr>
      </p:pic>
      <p:sp>
        <p:nvSpPr>
          <p:cNvPr id="83" name="Google Shape;83;p16"/>
          <p:cNvSpPr/>
          <p:nvPr/>
        </p:nvSpPr>
        <p:spPr>
          <a:xfrm>
            <a:off x="3028300" y="1769925"/>
            <a:ext cx="867900" cy="3810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3400"/>
          </a:p>
        </p:txBody>
      </p:sp>
      <p:cxnSp>
        <p:nvCxnSpPr>
          <p:cNvPr id="84" name="Google Shape;84;p16"/>
          <p:cNvCxnSpPr/>
          <p:nvPr/>
        </p:nvCxnSpPr>
        <p:spPr>
          <a:xfrm>
            <a:off x="2922475" y="1960425"/>
            <a:ext cx="867900" cy="0"/>
          </a:xfrm>
          <a:prstGeom prst="straightConnector1">
            <a:avLst/>
          </a:prstGeom>
          <a:noFill/>
          <a:ln cap="flat" cmpd="sng" w="19050">
            <a:solidFill>
              <a:schemeClr val="dk1"/>
            </a:solidFill>
            <a:prstDash val="solid"/>
            <a:round/>
            <a:headEnd len="med" w="med" type="none"/>
            <a:tailEnd len="med" w="med" type="triangle"/>
          </a:ln>
        </p:spPr>
      </p:cxnSp>
      <p:pic>
        <p:nvPicPr>
          <p:cNvPr id="85" name="Google Shape;85;p16"/>
          <p:cNvPicPr preferRelativeResize="0"/>
          <p:nvPr/>
        </p:nvPicPr>
        <p:blipFill>
          <a:blip r:embed="rId5">
            <a:alphaModFix/>
          </a:blip>
          <a:stretch>
            <a:fillRect/>
          </a:stretch>
        </p:blipFill>
        <p:spPr>
          <a:xfrm>
            <a:off x="8081875" y="1783300"/>
            <a:ext cx="867900" cy="3542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7"/>
          <p:cNvPicPr preferRelativeResize="0"/>
          <p:nvPr/>
        </p:nvPicPr>
        <p:blipFill>
          <a:blip r:embed="rId3">
            <a:alphaModFix/>
          </a:blip>
          <a:stretch>
            <a:fillRect/>
          </a:stretch>
        </p:blipFill>
        <p:spPr>
          <a:xfrm>
            <a:off x="501413" y="3008325"/>
            <a:ext cx="4043124" cy="1916491"/>
          </a:xfrm>
          <a:prstGeom prst="rect">
            <a:avLst/>
          </a:prstGeom>
          <a:noFill/>
          <a:ln>
            <a:noFill/>
          </a:ln>
        </p:spPr>
      </p:pic>
      <p:cxnSp>
        <p:nvCxnSpPr>
          <p:cNvPr id="91" name="Google Shape;91;p17"/>
          <p:cNvCxnSpPr/>
          <p:nvPr/>
        </p:nvCxnSpPr>
        <p:spPr>
          <a:xfrm>
            <a:off x="0" y="2938400"/>
            <a:ext cx="9520800" cy="21000"/>
          </a:xfrm>
          <a:prstGeom prst="straightConnector1">
            <a:avLst/>
          </a:prstGeom>
          <a:noFill/>
          <a:ln cap="flat" cmpd="sng" w="9525">
            <a:solidFill>
              <a:schemeClr val="dk2"/>
            </a:solidFill>
            <a:prstDash val="solid"/>
            <a:round/>
            <a:headEnd len="med" w="med" type="none"/>
            <a:tailEnd len="med" w="med" type="none"/>
          </a:ln>
        </p:spPr>
      </p:cxnSp>
      <p:sp>
        <p:nvSpPr>
          <p:cNvPr id="92" name="Google Shape;92;p17"/>
          <p:cNvSpPr txBox="1"/>
          <p:nvPr/>
        </p:nvSpPr>
        <p:spPr>
          <a:xfrm>
            <a:off x="5005350" y="1812263"/>
            <a:ext cx="3709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Fischer </a:t>
            </a:r>
            <a:r>
              <a:rPr b="1" lang="en" sz="2000"/>
              <a:t>Esterification (1895)</a:t>
            </a:r>
            <a:endParaRPr b="1" sz="2000"/>
          </a:p>
        </p:txBody>
      </p:sp>
      <p:sp>
        <p:nvSpPr>
          <p:cNvPr id="93" name="Google Shape;93;p17"/>
          <p:cNvSpPr txBox="1"/>
          <p:nvPr/>
        </p:nvSpPr>
        <p:spPr>
          <a:xfrm>
            <a:off x="6072975" y="3720275"/>
            <a:ext cx="2428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Mitsunobu (1967)</a:t>
            </a:r>
            <a:endParaRPr b="1" sz="2000"/>
          </a:p>
        </p:txBody>
      </p:sp>
      <p:sp>
        <p:nvSpPr>
          <p:cNvPr id="94" name="Google Shape;94;p17"/>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Significance</a:t>
            </a:r>
            <a:endParaRPr sz="3000">
              <a:solidFill>
                <a:schemeClr val="lt1"/>
              </a:solidFill>
            </a:endParaRPr>
          </a:p>
        </p:txBody>
      </p:sp>
      <p:pic>
        <p:nvPicPr>
          <p:cNvPr id="95" name="Google Shape;95;p17"/>
          <p:cNvPicPr preferRelativeResize="0"/>
          <p:nvPr/>
        </p:nvPicPr>
        <p:blipFill rotWithShape="1">
          <a:blip r:embed="rId4">
            <a:alphaModFix/>
          </a:blip>
          <a:srcRect b="0" l="0" r="0" t="4888"/>
          <a:stretch/>
        </p:blipFill>
        <p:spPr>
          <a:xfrm>
            <a:off x="52500" y="1232350"/>
            <a:ext cx="4645950" cy="1652425"/>
          </a:xfrm>
          <a:prstGeom prst="rect">
            <a:avLst/>
          </a:prstGeom>
          <a:noFill/>
          <a:ln>
            <a:noFill/>
          </a:ln>
        </p:spPr>
      </p:pic>
      <p:sp>
        <p:nvSpPr>
          <p:cNvPr id="96" name="Google Shape;96;p17"/>
          <p:cNvSpPr/>
          <p:nvPr/>
        </p:nvSpPr>
        <p:spPr>
          <a:xfrm>
            <a:off x="285150" y="2995825"/>
            <a:ext cx="8702100" cy="17109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7" name="Google Shape;97;p17"/>
          <p:cNvSpPr txBox="1"/>
          <p:nvPr/>
        </p:nvSpPr>
        <p:spPr>
          <a:xfrm>
            <a:off x="0" y="4743150"/>
            <a:ext cx="91440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t>Fischer Esterification. Organic Chemistry Portal. https://www.organic-chemistry.org/namedreactions/fischer-esterification.shtm</a:t>
            </a:r>
            <a:endParaRPr sz="800"/>
          </a:p>
          <a:p>
            <a:pPr indent="0" lvl="0" marL="0" rtl="0" algn="l">
              <a:spcBef>
                <a:spcPts val="0"/>
              </a:spcBef>
              <a:spcAft>
                <a:spcPts val="0"/>
              </a:spcAft>
              <a:buNone/>
            </a:pPr>
            <a:r>
              <a:rPr lang="en" sz="800"/>
              <a:t>Mitsunobu, O. et al. Preparation of Esters of Carboxylic and Phosphoric Acid </a:t>
            </a:r>
            <a:r>
              <a:rPr i="1" lang="en" sz="800"/>
              <a:t>via</a:t>
            </a:r>
            <a:r>
              <a:rPr lang="en" sz="800"/>
              <a:t> Quaternary Phosphonium Salts.</a:t>
            </a:r>
            <a:r>
              <a:rPr i="1" lang="en" sz="800"/>
              <a:t>Bulletin of the Chemical Society of Japan</a:t>
            </a:r>
            <a:r>
              <a:rPr lang="en" sz="800"/>
              <a:t>. </a:t>
            </a:r>
            <a:r>
              <a:rPr b="1" lang="en" sz="800"/>
              <a:t>1967</a:t>
            </a:r>
            <a:r>
              <a:rPr lang="en" sz="800"/>
              <a:t>, 40(10), 2380-2382.</a:t>
            </a:r>
            <a:endParaRPr sz="800"/>
          </a:p>
          <a:p>
            <a:pPr indent="0" lvl="0" marL="0" rtl="0" algn="l">
              <a:spcBef>
                <a:spcPts val="0"/>
              </a:spcBef>
              <a:spcAft>
                <a:spcPts val="0"/>
              </a:spcAft>
              <a:buNone/>
            </a:pPr>
            <a:r>
              <a:t/>
            </a:r>
            <a:endParaRPr sz="800"/>
          </a:p>
          <a:p>
            <a:pPr indent="0" lvl="0" marL="0" rtl="0" algn="l">
              <a:spcBef>
                <a:spcPts val="0"/>
              </a:spcBef>
              <a:spcAft>
                <a:spcPts val="0"/>
              </a:spcAft>
              <a:buNone/>
            </a:pPr>
            <a:r>
              <a:t/>
            </a:r>
            <a:endParaRPr sz="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9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pic>
        <p:nvPicPr>
          <p:cNvPr id="102" name="Google Shape;102;p18"/>
          <p:cNvPicPr preferRelativeResize="0"/>
          <p:nvPr/>
        </p:nvPicPr>
        <p:blipFill>
          <a:blip r:embed="rId3">
            <a:alphaModFix/>
          </a:blip>
          <a:stretch>
            <a:fillRect/>
          </a:stretch>
        </p:blipFill>
        <p:spPr>
          <a:xfrm>
            <a:off x="102725" y="1774685"/>
            <a:ext cx="2739025" cy="847565"/>
          </a:xfrm>
          <a:prstGeom prst="rect">
            <a:avLst/>
          </a:prstGeom>
          <a:noFill/>
          <a:ln>
            <a:noFill/>
          </a:ln>
        </p:spPr>
      </p:pic>
      <p:sp>
        <p:nvSpPr>
          <p:cNvPr id="103" name="Google Shape;103;p18"/>
          <p:cNvSpPr/>
          <p:nvPr/>
        </p:nvSpPr>
        <p:spPr>
          <a:xfrm>
            <a:off x="0" y="0"/>
            <a:ext cx="9144000" cy="1023900"/>
          </a:xfrm>
          <a:prstGeom prst="rect">
            <a:avLst/>
          </a:prstGeom>
          <a:solidFill>
            <a:schemeClr val="accent5"/>
          </a:solidFill>
          <a:ln cap="flat" cmpd="sng" w="9525">
            <a:solidFill>
              <a:schemeClr val="lt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Mitsunobu </a:t>
            </a:r>
            <a:r>
              <a:rPr b="1" lang="en" sz="3000">
                <a:solidFill>
                  <a:schemeClr val="lt1"/>
                </a:solidFill>
              </a:rPr>
              <a:t>Esterification</a:t>
            </a:r>
            <a:endParaRPr sz="3000">
              <a:solidFill>
                <a:schemeClr val="lt1"/>
              </a:solidFill>
            </a:endParaRPr>
          </a:p>
        </p:txBody>
      </p:sp>
      <p:sp>
        <p:nvSpPr>
          <p:cNvPr id="104" name="Google Shape;104;p18"/>
          <p:cNvSpPr/>
          <p:nvPr/>
        </p:nvSpPr>
        <p:spPr>
          <a:xfrm>
            <a:off x="124800" y="2370025"/>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5" name="Google Shape;105;p18"/>
          <p:cNvSpPr/>
          <p:nvPr/>
        </p:nvSpPr>
        <p:spPr>
          <a:xfrm>
            <a:off x="1901650" y="236955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6" name="Google Shape;106;p18"/>
          <p:cNvSpPr/>
          <p:nvPr/>
        </p:nvSpPr>
        <p:spPr>
          <a:xfrm>
            <a:off x="2934800" y="225730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7" name="Google Shape;107;p18"/>
          <p:cNvSpPr/>
          <p:nvPr/>
        </p:nvSpPr>
        <p:spPr>
          <a:xfrm>
            <a:off x="5947050" y="216735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8" name="Google Shape;108;p18"/>
          <p:cNvSpPr/>
          <p:nvPr/>
        </p:nvSpPr>
        <p:spPr>
          <a:xfrm>
            <a:off x="7723925" y="216735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9" name="Google Shape;109;p18"/>
          <p:cNvSpPr/>
          <p:nvPr/>
        </p:nvSpPr>
        <p:spPr>
          <a:xfrm>
            <a:off x="327000" y="375380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0" name="Google Shape;110;p18"/>
          <p:cNvSpPr/>
          <p:nvPr/>
        </p:nvSpPr>
        <p:spPr>
          <a:xfrm>
            <a:off x="-3654225" y="-3300"/>
            <a:ext cx="202200" cy="40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1" name="Google Shape;111;p18"/>
          <p:cNvSpPr/>
          <p:nvPr/>
        </p:nvSpPr>
        <p:spPr>
          <a:xfrm>
            <a:off x="2240550" y="3811975"/>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2" name="Google Shape;112;p18"/>
          <p:cNvSpPr/>
          <p:nvPr/>
        </p:nvSpPr>
        <p:spPr>
          <a:xfrm>
            <a:off x="5038750" y="3444025"/>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3" name="Google Shape;113;p18"/>
          <p:cNvSpPr/>
          <p:nvPr/>
        </p:nvSpPr>
        <p:spPr>
          <a:xfrm>
            <a:off x="6937425" y="3444025"/>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14" name="Google Shape;114;p18"/>
          <p:cNvPicPr preferRelativeResize="0"/>
          <p:nvPr/>
        </p:nvPicPr>
        <p:blipFill>
          <a:blip r:embed="rId4">
            <a:alphaModFix/>
          </a:blip>
          <a:stretch>
            <a:fillRect/>
          </a:stretch>
        </p:blipFill>
        <p:spPr>
          <a:xfrm>
            <a:off x="597362" y="2964551"/>
            <a:ext cx="8546624" cy="1528850"/>
          </a:xfrm>
          <a:prstGeom prst="rect">
            <a:avLst/>
          </a:prstGeom>
          <a:noFill/>
          <a:ln>
            <a:noFill/>
          </a:ln>
        </p:spPr>
      </p:pic>
      <p:sp>
        <p:nvSpPr>
          <p:cNvPr id="115" name="Google Shape;115;p18"/>
          <p:cNvSpPr txBox="1"/>
          <p:nvPr/>
        </p:nvSpPr>
        <p:spPr>
          <a:xfrm>
            <a:off x="-25" y="4835700"/>
            <a:ext cx="91440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Mitsunobu, O. et al. Preparation of Esters of Carboxylic and Phosphoric Acid </a:t>
            </a:r>
            <a:r>
              <a:rPr i="1" lang="en" sz="800">
                <a:solidFill>
                  <a:schemeClr val="dk1"/>
                </a:solidFill>
              </a:rPr>
              <a:t>via</a:t>
            </a:r>
            <a:r>
              <a:rPr lang="en" sz="800">
                <a:solidFill>
                  <a:schemeClr val="dk1"/>
                </a:solidFill>
              </a:rPr>
              <a:t> Quaternary Phosphonium Salts.</a:t>
            </a:r>
            <a:r>
              <a:rPr i="1" lang="en" sz="800">
                <a:solidFill>
                  <a:schemeClr val="dk1"/>
                </a:solidFill>
              </a:rPr>
              <a:t>Bulletin of the Chemical Society of Japan</a:t>
            </a:r>
            <a:r>
              <a:rPr lang="en" sz="800">
                <a:solidFill>
                  <a:schemeClr val="dk1"/>
                </a:solidFill>
              </a:rPr>
              <a:t>. </a:t>
            </a:r>
            <a:r>
              <a:rPr b="1" lang="en" sz="800">
                <a:solidFill>
                  <a:schemeClr val="dk1"/>
                </a:solidFill>
              </a:rPr>
              <a:t>1967</a:t>
            </a:r>
            <a:r>
              <a:rPr lang="en" sz="800">
                <a:solidFill>
                  <a:schemeClr val="dk1"/>
                </a:solidFill>
              </a:rPr>
              <a:t>, 40(10), 2380-2382.</a:t>
            </a:r>
            <a:endParaRPr sz="800">
              <a:solidFill>
                <a:schemeClr val="dk1"/>
              </a:solidFill>
            </a:endParaRPr>
          </a:p>
        </p:txBody>
      </p:sp>
      <p:pic>
        <p:nvPicPr>
          <p:cNvPr id="116" name="Google Shape;116;p18"/>
          <p:cNvPicPr preferRelativeResize="0"/>
          <p:nvPr/>
        </p:nvPicPr>
        <p:blipFill>
          <a:blip r:embed="rId5">
            <a:alphaModFix/>
          </a:blip>
          <a:stretch>
            <a:fillRect/>
          </a:stretch>
        </p:blipFill>
        <p:spPr>
          <a:xfrm>
            <a:off x="0" y="1161300"/>
            <a:ext cx="9144001" cy="1500401"/>
          </a:xfrm>
          <a:prstGeom prst="rect">
            <a:avLst/>
          </a:prstGeom>
          <a:noFill/>
          <a:ln>
            <a:noFill/>
          </a:ln>
        </p:spPr>
      </p:pic>
      <p:cxnSp>
        <p:nvCxnSpPr>
          <p:cNvPr id="117" name="Google Shape;117;p18"/>
          <p:cNvCxnSpPr/>
          <p:nvPr/>
        </p:nvCxnSpPr>
        <p:spPr>
          <a:xfrm>
            <a:off x="124800" y="3720925"/>
            <a:ext cx="428400" cy="3000"/>
          </a:xfrm>
          <a:prstGeom prst="straightConnector1">
            <a:avLst/>
          </a:prstGeom>
          <a:noFill/>
          <a:ln cap="flat" cmpd="sng" w="19050">
            <a:solidFill>
              <a:schemeClr val="dk1"/>
            </a:solidFill>
            <a:prstDash val="solid"/>
            <a:round/>
            <a:headEnd len="med" w="med" type="none"/>
            <a:tailEnd len="med" w="med" type="triangle"/>
          </a:ln>
        </p:spPr>
      </p:cxnSp>
      <p:sp>
        <p:nvSpPr>
          <p:cNvPr id="118" name="Google Shape;118;p18"/>
          <p:cNvSpPr/>
          <p:nvPr/>
        </p:nvSpPr>
        <p:spPr>
          <a:xfrm>
            <a:off x="124800" y="2933875"/>
            <a:ext cx="3883200" cy="16689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9" name="Google Shape;119;p18"/>
          <p:cNvSpPr/>
          <p:nvPr/>
        </p:nvSpPr>
        <p:spPr>
          <a:xfrm>
            <a:off x="4050625" y="2860400"/>
            <a:ext cx="4963200" cy="18288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0" name="Google Shape;120;p18"/>
          <p:cNvSpPr/>
          <p:nvPr/>
        </p:nvSpPr>
        <p:spPr>
          <a:xfrm>
            <a:off x="6097525" y="1170400"/>
            <a:ext cx="2970600" cy="1423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1" name="Google Shape;121;p18"/>
          <p:cNvSpPr/>
          <p:nvPr/>
        </p:nvSpPr>
        <p:spPr>
          <a:xfrm>
            <a:off x="2948425" y="1212375"/>
            <a:ext cx="2980500" cy="1381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2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2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1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1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9"/>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Mechanism (cont)</a:t>
            </a:r>
            <a:endParaRPr sz="3000">
              <a:solidFill>
                <a:schemeClr val="lt1"/>
              </a:solidFill>
            </a:endParaRPr>
          </a:p>
        </p:txBody>
      </p:sp>
      <p:sp>
        <p:nvSpPr>
          <p:cNvPr id="127" name="Google Shape;127;p19"/>
          <p:cNvSpPr/>
          <p:nvPr/>
        </p:nvSpPr>
        <p:spPr>
          <a:xfrm>
            <a:off x="831375" y="181280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8" name="Google Shape;128;p19"/>
          <p:cNvSpPr/>
          <p:nvPr/>
        </p:nvSpPr>
        <p:spPr>
          <a:xfrm>
            <a:off x="2737950" y="1812800"/>
            <a:ext cx="202200" cy="404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29" name="Google Shape;129;p19"/>
          <p:cNvPicPr preferRelativeResize="0"/>
          <p:nvPr/>
        </p:nvPicPr>
        <p:blipFill>
          <a:blip r:embed="rId3">
            <a:alphaModFix/>
          </a:blip>
          <a:stretch>
            <a:fillRect/>
          </a:stretch>
        </p:blipFill>
        <p:spPr>
          <a:xfrm>
            <a:off x="357150" y="1174263"/>
            <a:ext cx="8429625" cy="1971675"/>
          </a:xfrm>
          <a:prstGeom prst="rect">
            <a:avLst/>
          </a:prstGeom>
          <a:noFill/>
          <a:ln>
            <a:noFill/>
          </a:ln>
        </p:spPr>
      </p:pic>
      <p:pic>
        <p:nvPicPr>
          <p:cNvPr id="130" name="Google Shape;130;p19"/>
          <p:cNvPicPr preferRelativeResize="0"/>
          <p:nvPr/>
        </p:nvPicPr>
        <p:blipFill>
          <a:blip r:embed="rId4">
            <a:alphaModFix/>
          </a:blip>
          <a:stretch>
            <a:fillRect/>
          </a:stretch>
        </p:blipFill>
        <p:spPr>
          <a:xfrm>
            <a:off x="1624575" y="3072475"/>
            <a:ext cx="5495925" cy="1628775"/>
          </a:xfrm>
          <a:prstGeom prst="rect">
            <a:avLst/>
          </a:prstGeom>
          <a:noFill/>
          <a:ln>
            <a:noFill/>
          </a:ln>
        </p:spPr>
      </p:pic>
      <p:sp>
        <p:nvSpPr>
          <p:cNvPr id="131" name="Google Shape;131;p19"/>
          <p:cNvSpPr txBox="1"/>
          <p:nvPr/>
        </p:nvSpPr>
        <p:spPr>
          <a:xfrm>
            <a:off x="-25" y="4835700"/>
            <a:ext cx="91440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Mitsunobu, O. et al. Preparation of Esters of Carboxylic and Phosphoric Acid </a:t>
            </a:r>
            <a:r>
              <a:rPr i="1" lang="en" sz="800">
                <a:solidFill>
                  <a:schemeClr val="dk1"/>
                </a:solidFill>
              </a:rPr>
              <a:t>via</a:t>
            </a:r>
            <a:r>
              <a:rPr lang="en" sz="800">
                <a:solidFill>
                  <a:schemeClr val="dk1"/>
                </a:solidFill>
              </a:rPr>
              <a:t> Quaternary Phosphonium Salts.</a:t>
            </a:r>
            <a:r>
              <a:rPr i="1" lang="en" sz="800">
                <a:solidFill>
                  <a:schemeClr val="dk1"/>
                </a:solidFill>
              </a:rPr>
              <a:t>Bulletin of the Chemical Society of Japan</a:t>
            </a:r>
            <a:r>
              <a:rPr lang="en" sz="800">
                <a:solidFill>
                  <a:schemeClr val="dk1"/>
                </a:solidFill>
              </a:rPr>
              <a:t>. </a:t>
            </a:r>
            <a:r>
              <a:rPr b="1" lang="en" sz="800">
                <a:solidFill>
                  <a:schemeClr val="dk1"/>
                </a:solidFill>
              </a:rPr>
              <a:t>1967</a:t>
            </a:r>
            <a:r>
              <a:rPr lang="en" sz="800">
                <a:solidFill>
                  <a:schemeClr val="dk1"/>
                </a:solidFill>
              </a:rPr>
              <a:t>, 40(10), 2380-2382.</a:t>
            </a:r>
            <a:endParaRPr sz="800">
              <a:solidFill>
                <a:schemeClr val="dk1"/>
              </a:solidFill>
            </a:endParaRPr>
          </a:p>
        </p:txBody>
      </p:sp>
      <p:pic>
        <p:nvPicPr>
          <p:cNvPr id="132" name="Google Shape;132;p19"/>
          <p:cNvPicPr preferRelativeResize="0"/>
          <p:nvPr/>
        </p:nvPicPr>
        <p:blipFill>
          <a:blip r:embed="rId5">
            <a:alphaModFix/>
          </a:blip>
          <a:stretch>
            <a:fillRect/>
          </a:stretch>
        </p:blipFill>
        <p:spPr>
          <a:xfrm>
            <a:off x="5222100" y="1957450"/>
            <a:ext cx="1136617" cy="259750"/>
          </a:xfrm>
          <a:prstGeom prst="rect">
            <a:avLst/>
          </a:prstGeom>
          <a:noFill/>
          <a:ln cap="flat" cmpd="sng" w="9525">
            <a:solidFill>
              <a:schemeClr val="lt1"/>
            </a:solidFill>
            <a:prstDash val="solid"/>
            <a:round/>
            <a:headEnd len="sm" w="sm" type="none"/>
            <a:tailEnd len="sm" w="sm" type="none"/>
          </a:ln>
        </p:spPr>
      </p:pic>
      <p:sp>
        <p:nvSpPr>
          <p:cNvPr id="133" name="Google Shape;133;p19"/>
          <p:cNvSpPr/>
          <p:nvPr/>
        </p:nvSpPr>
        <p:spPr>
          <a:xfrm>
            <a:off x="5222100" y="1132475"/>
            <a:ext cx="3632100" cy="18369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34" name="Google Shape;134;p19"/>
          <p:cNvCxnSpPr/>
          <p:nvPr/>
        </p:nvCxnSpPr>
        <p:spPr>
          <a:xfrm>
            <a:off x="668225" y="4003000"/>
            <a:ext cx="571500" cy="10500"/>
          </a:xfrm>
          <a:prstGeom prst="straightConnector1">
            <a:avLst/>
          </a:prstGeom>
          <a:noFill/>
          <a:ln cap="flat" cmpd="sng" w="19050">
            <a:solidFill>
              <a:schemeClr val="dk1"/>
            </a:solidFill>
            <a:prstDash val="solid"/>
            <a:round/>
            <a:headEnd len="med" w="med" type="none"/>
            <a:tailEnd len="med" w="med" type="triangle"/>
          </a:ln>
        </p:spPr>
      </p:cxnSp>
      <p:sp>
        <p:nvSpPr>
          <p:cNvPr id="135" name="Google Shape;135;p19"/>
          <p:cNvSpPr/>
          <p:nvPr/>
        </p:nvSpPr>
        <p:spPr>
          <a:xfrm>
            <a:off x="509478" y="3088175"/>
            <a:ext cx="6611100" cy="162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3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35"/>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0"/>
          <p:cNvSpPr txBox="1"/>
          <p:nvPr>
            <p:ph idx="1" type="body"/>
          </p:nvPr>
        </p:nvSpPr>
        <p:spPr>
          <a:xfrm>
            <a:off x="311700" y="1152475"/>
            <a:ext cx="8570700" cy="8775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b="1" lang="en" sz="2000">
                <a:solidFill>
                  <a:srgbClr val="FF0000"/>
                </a:solidFill>
              </a:rPr>
              <a:t>Pronucleophiles </a:t>
            </a:r>
            <a:r>
              <a:rPr lang="en" sz="2000">
                <a:solidFill>
                  <a:srgbClr val="FF0000"/>
                </a:solidFill>
              </a:rPr>
              <a:t>(Can form C-O, C-N, C-C bonds)</a:t>
            </a:r>
            <a:endParaRPr sz="2000">
              <a:solidFill>
                <a:srgbClr val="FF0000"/>
              </a:solidFill>
            </a:endParaRPr>
          </a:p>
          <a:p>
            <a:pPr indent="-355600" lvl="1" marL="914400" rtl="0" algn="l">
              <a:spcBef>
                <a:spcPts val="0"/>
              </a:spcBef>
              <a:spcAft>
                <a:spcPts val="0"/>
              </a:spcAft>
              <a:buClr>
                <a:schemeClr val="dk1"/>
              </a:buClr>
              <a:buSzPts val="2000"/>
              <a:buChar char="○"/>
            </a:pPr>
            <a:r>
              <a:rPr lang="en" sz="2000">
                <a:solidFill>
                  <a:schemeClr val="dk1"/>
                </a:solidFill>
              </a:rPr>
              <a:t>“pKA rule”</a:t>
            </a:r>
            <a:endParaRPr b="1" sz="2000">
              <a:solidFill>
                <a:schemeClr val="dk1"/>
              </a:solidFill>
            </a:endParaRPr>
          </a:p>
        </p:txBody>
      </p:sp>
      <p:sp>
        <p:nvSpPr>
          <p:cNvPr id="141" name="Google Shape;141;p20"/>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Strengths</a:t>
            </a:r>
            <a:endParaRPr sz="3000">
              <a:solidFill>
                <a:schemeClr val="lt1"/>
              </a:solidFill>
            </a:endParaRPr>
          </a:p>
        </p:txBody>
      </p:sp>
      <p:sp>
        <p:nvSpPr>
          <p:cNvPr id="142" name="Google Shape;142;p20"/>
          <p:cNvSpPr txBox="1"/>
          <p:nvPr/>
        </p:nvSpPr>
        <p:spPr>
          <a:xfrm>
            <a:off x="419850" y="3793600"/>
            <a:ext cx="6619200" cy="8004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SzPts val="2000"/>
              <a:buChar char="●"/>
            </a:pPr>
            <a:r>
              <a:rPr b="1" lang="en" sz="2000"/>
              <a:t>Stereospecificity via SN2 inversion</a:t>
            </a:r>
            <a:endParaRPr b="1" sz="2000"/>
          </a:p>
          <a:p>
            <a:pPr indent="-355600" lvl="0" marL="457200" rtl="0" algn="l">
              <a:spcBef>
                <a:spcPts val="0"/>
              </a:spcBef>
              <a:spcAft>
                <a:spcPts val="0"/>
              </a:spcAft>
              <a:buSzPts val="2000"/>
              <a:buChar char="●"/>
            </a:pPr>
            <a:r>
              <a:rPr b="1" lang="en" sz="2000"/>
              <a:t>Mild rxn conditions</a:t>
            </a:r>
            <a:endParaRPr b="1" sz="2000"/>
          </a:p>
        </p:txBody>
      </p:sp>
      <p:pic>
        <p:nvPicPr>
          <p:cNvPr id="143" name="Google Shape;143;p20"/>
          <p:cNvPicPr preferRelativeResize="0"/>
          <p:nvPr/>
        </p:nvPicPr>
        <p:blipFill rotWithShape="1">
          <a:blip r:embed="rId3">
            <a:alphaModFix/>
          </a:blip>
          <a:srcRect b="13416" l="0" r="0" t="9435"/>
          <a:stretch/>
        </p:blipFill>
        <p:spPr>
          <a:xfrm>
            <a:off x="419857" y="2029975"/>
            <a:ext cx="6484142" cy="1607488"/>
          </a:xfrm>
          <a:prstGeom prst="rect">
            <a:avLst/>
          </a:prstGeom>
          <a:noFill/>
          <a:ln>
            <a:noFill/>
          </a:ln>
        </p:spPr>
      </p:pic>
      <p:pic>
        <p:nvPicPr>
          <p:cNvPr id="144" name="Google Shape;144;p20"/>
          <p:cNvPicPr preferRelativeResize="0"/>
          <p:nvPr/>
        </p:nvPicPr>
        <p:blipFill>
          <a:blip r:embed="rId4">
            <a:alphaModFix/>
          </a:blip>
          <a:stretch>
            <a:fillRect/>
          </a:stretch>
        </p:blipFill>
        <p:spPr>
          <a:xfrm>
            <a:off x="6639500" y="1652800"/>
            <a:ext cx="2190847" cy="1023900"/>
          </a:xfrm>
          <a:prstGeom prst="rect">
            <a:avLst/>
          </a:prstGeom>
          <a:noFill/>
          <a:ln cap="flat" cmpd="sng" w="9525">
            <a:solidFill>
              <a:schemeClr val="dk1"/>
            </a:solidFill>
            <a:prstDash val="solid"/>
            <a:round/>
            <a:headEnd len="sm" w="sm" type="none"/>
            <a:tailEnd len="sm" w="sm" type="none"/>
          </a:ln>
        </p:spPr>
      </p:pic>
      <p:sp>
        <p:nvSpPr>
          <p:cNvPr id="145" name="Google Shape;145;p20"/>
          <p:cNvSpPr txBox="1"/>
          <p:nvPr/>
        </p:nvSpPr>
        <p:spPr>
          <a:xfrm>
            <a:off x="0" y="4772700"/>
            <a:ext cx="91440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Fletcher, S. The Mitsunobu Reaction in the 21st century. </a:t>
            </a:r>
            <a:r>
              <a:rPr i="1" lang="en" sz="800">
                <a:solidFill>
                  <a:schemeClr val="dk1"/>
                </a:solidFill>
              </a:rPr>
              <a:t>Org. Chem. Front</a:t>
            </a:r>
            <a:r>
              <a:rPr lang="en" sz="800">
                <a:solidFill>
                  <a:schemeClr val="dk1"/>
                </a:solidFill>
              </a:rPr>
              <a:t>. </a:t>
            </a:r>
            <a:r>
              <a:rPr b="1" lang="en" sz="800">
                <a:solidFill>
                  <a:schemeClr val="dk1"/>
                </a:solidFill>
              </a:rPr>
              <a:t>2015</a:t>
            </a:r>
            <a:r>
              <a:rPr lang="en" sz="800">
                <a:solidFill>
                  <a:schemeClr val="dk1"/>
                </a:solidFill>
              </a:rPr>
              <a:t>, 2, 739-752.</a:t>
            </a:r>
            <a:endParaRPr sz="800">
              <a:solidFill>
                <a:schemeClr val="dk1"/>
              </a:solidFill>
            </a:endParaRPr>
          </a:p>
          <a:p>
            <a:pPr indent="0" lvl="0" marL="0" rtl="0" algn="l">
              <a:spcBef>
                <a:spcPts val="0"/>
              </a:spcBef>
              <a:spcAft>
                <a:spcPts val="0"/>
              </a:spcAft>
              <a:buNone/>
            </a:pPr>
            <a:r>
              <a:rPr lang="en" sz="800">
                <a:solidFill>
                  <a:schemeClr val="dk1"/>
                </a:solidFill>
              </a:rPr>
              <a:t>Swamy et a;. Mitsunobu and Related Reactions: Advances and Applications. </a:t>
            </a:r>
            <a:r>
              <a:rPr b="1" lang="en" sz="800">
                <a:solidFill>
                  <a:schemeClr val="dk1"/>
                </a:solidFill>
              </a:rPr>
              <a:t>2009</a:t>
            </a:r>
            <a:r>
              <a:rPr lang="en" sz="800">
                <a:solidFill>
                  <a:schemeClr val="dk1"/>
                </a:solidFill>
              </a:rPr>
              <a:t>, 109 (6), 2551-2651.</a:t>
            </a:r>
            <a:endParaRPr sz="8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1"/>
          <p:cNvSpPr txBox="1"/>
          <p:nvPr>
            <p:ph idx="1" type="body"/>
          </p:nvPr>
        </p:nvSpPr>
        <p:spPr>
          <a:xfrm>
            <a:off x="311700" y="1152475"/>
            <a:ext cx="8520600" cy="8985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b="1" lang="en" sz="2000">
                <a:solidFill>
                  <a:schemeClr val="dk1"/>
                </a:solidFill>
              </a:rPr>
              <a:t>Purification woes</a:t>
            </a:r>
            <a:endParaRPr b="1" sz="2000">
              <a:solidFill>
                <a:schemeClr val="dk1"/>
              </a:solidFill>
            </a:endParaRPr>
          </a:p>
          <a:p>
            <a:pPr indent="-355600" lvl="1" marL="914400" rtl="0" algn="l">
              <a:spcBef>
                <a:spcPts val="0"/>
              </a:spcBef>
              <a:spcAft>
                <a:spcPts val="0"/>
              </a:spcAft>
              <a:buClr>
                <a:schemeClr val="dk1"/>
              </a:buClr>
              <a:buSzPts val="2000"/>
              <a:buChar char="○"/>
            </a:pPr>
            <a:r>
              <a:rPr b="1" lang="en" sz="2000">
                <a:solidFill>
                  <a:schemeClr val="dk1"/>
                </a:solidFill>
              </a:rPr>
              <a:t>DEAD-H2 and O=PPh3</a:t>
            </a:r>
            <a:endParaRPr b="1" sz="2000">
              <a:solidFill>
                <a:schemeClr val="dk1"/>
              </a:solidFill>
            </a:endParaRPr>
          </a:p>
        </p:txBody>
      </p:sp>
      <p:sp>
        <p:nvSpPr>
          <p:cNvPr id="151" name="Google Shape;151;p21"/>
          <p:cNvSpPr/>
          <p:nvPr/>
        </p:nvSpPr>
        <p:spPr>
          <a:xfrm>
            <a:off x="0" y="0"/>
            <a:ext cx="9144000" cy="1023900"/>
          </a:xfrm>
          <a:prstGeom prst="rect">
            <a:avLst/>
          </a:prstGeom>
          <a:solidFill>
            <a:schemeClr val="accent5"/>
          </a:solidFill>
          <a:ln cap="flat" cmpd="sng" w="9525">
            <a:solidFill>
              <a:schemeClr val="accent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chemeClr val="lt1"/>
                </a:solidFill>
              </a:rPr>
              <a:t>Reaction Hurdles</a:t>
            </a:r>
            <a:endParaRPr sz="3000">
              <a:solidFill>
                <a:schemeClr val="lt1"/>
              </a:solidFill>
            </a:endParaRPr>
          </a:p>
        </p:txBody>
      </p:sp>
      <p:sp>
        <p:nvSpPr>
          <p:cNvPr id="152" name="Google Shape;152;p21"/>
          <p:cNvSpPr txBox="1"/>
          <p:nvPr/>
        </p:nvSpPr>
        <p:spPr>
          <a:xfrm>
            <a:off x="311700" y="3568875"/>
            <a:ext cx="6046200" cy="4926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SzPts val="2000"/>
              <a:buChar char="●"/>
            </a:pPr>
            <a:r>
              <a:rPr b="1" lang="en" sz="2000"/>
              <a:t>Poor atom economy</a:t>
            </a:r>
            <a:endParaRPr b="1" sz="2000"/>
          </a:p>
        </p:txBody>
      </p:sp>
      <p:pic>
        <p:nvPicPr>
          <p:cNvPr id="153" name="Google Shape;153;p21"/>
          <p:cNvPicPr preferRelativeResize="0"/>
          <p:nvPr/>
        </p:nvPicPr>
        <p:blipFill>
          <a:blip r:embed="rId3">
            <a:alphaModFix/>
          </a:blip>
          <a:stretch>
            <a:fillRect/>
          </a:stretch>
        </p:blipFill>
        <p:spPr>
          <a:xfrm>
            <a:off x="2174649" y="1956500"/>
            <a:ext cx="4794700" cy="1612375"/>
          </a:xfrm>
          <a:prstGeom prst="rect">
            <a:avLst/>
          </a:prstGeom>
          <a:noFill/>
          <a:ln>
            <a:noFill/>
          </a:ln>
        </p:spPr>
      </p:pic>
      <p:sp>
        <p:nvSpPr>
          <p:cNvPr id="154" name="Google Shape;154;p21"/>
          <p:cNvSpPr txBox="1"/>
          <p:nvPr/>
        </p:nvSpPr>
        <p:spPr>
          <a:xfrm>
            <a:off x="0" y="4712400"/>
            <a:ext cx="91440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00">
                <a:solidFill>
                  <a:schemeClr val="dk1"/>
                </a:solidFill>
              </a:rPr>
              <a:t>Fletcher, S. The Mitsunobu Reaction in the 21st century. </a:t>
            </a:r>
            <a:r>
              <a:rPr i="1" lang="en" sz="800">
                <a:solidFill>
                  <a:schemeClr val="dk1"/>
                </a:solidFill>
              </a:rPr>
              <a:t>Org. Chem. Front</a:t>
            </a:r>
            <a:r>
              <a:rPr lang="en" sz="800">
                <a:solidFill>
                  <a:schemeClr val="dk1"/>
                </a:solidFill>
              </a:rPr>
              <a:t>. </a:t>
            </a:r>
            <a:r>
              <a:rPr b="1" lang="en" sz="800">
                <a:solidFill>
                  <a:schemeClr val="dk1"/>
                </a:solidFill>
              </a:rPr>
              <a:t>2015</a:t>
            </a:r>
            <a:r>
              <a:rPr lang="en" sz="800">
                <a:solidFill>
                  <a:schemeClr val="dk1"/>
                </a:solidFill>
              </a:rPr>
              <a:t>, 2, 739-752.</a:t>
            </a:r>
            <a:endParaRPr sz="800">
              <a:solidFill>
                <a:schemeClr val="dk1"/>
              </a:solidFill>
            </a:endParaRPr>
          </a:p>
          <a:p>
            <a:pPr indent="0" lvl="0" marL="0" rtl="0" algn="l">
              <a:spcBef>
                <a:spcPts val="0"/>
              </a:spcBef>
              <a:spcAft>
                <a:spcPts val="0"/>
              </a:spcAft>
              <a:buNone/>
            </a:pPr>
            <a:r>
              <a:rPr lang="en" sz="800">
                <a:solidFill>
                  <a:schemeClr val="dk1"/>
                </a:solidFill>
              </a:rPr>
              <a:t>Swamy et a;. Mitsunobu and Related Reactions: Advances and Applications. </a:t>
            </a:r>
            <a:r>
              <a:rPr b="1" lang="en" sz="800">
                <a:solidFill>
                  <a:schemeClr val="dk1"/>
                </a:solidFill>
              </a:rPr>
              <a:t>2009</a:t>
            </a:r>
            <a:r>
              <a:rPr lang="en" sz="800">
                <a:solidFill>
                  <a:schemeClr val="dk1"/>
                </a:solidFill>
              </a:rPr>
              <a:t>, 109 (6), 2551-2651.</a:t>
            </a:r>
            <a:endParaRPr sz="800">
              <a:solidFill>
                <a:schemeClr val="dk1"/>
              </a:solidFill>
            </a:endParaRPr>
          </a:p>
        </p:txBody>
      </p:sp>
      <p:pic>
        <p:nvPicPr>
          <p:cNvPr id="155" name="Google Shape;155;p21"/>
          <p:cNvPicPr preferRelativeResize="0"/>
          <p:nvPr/>
        </p:nvPicPr>
        <p:blipFill>
          <a:blip r:embed="rId4">
            <a:alphaModFix/>
          </a:blip>
          <a:stretch>
            <a:fillRect/>
          </a:stretch>
        </p:blipFill>
        <p:spPr>
          <a:xfrm>
            <a:off x="1831539" y="2050976"/>
            <a:ext cx="3011386" cy="1307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