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Fira Sans Extra Condensed Medium"/>
      <p:regular r:id="rId25"/>
      <p:bold r:id="rId26"/>
      <p:italic r:id="rId27"/>
      <p:boldItalic r:id="rId28"/>
    </p:embeddedFont>
    <p:embeddedFont>
      <p:font typeface="Fira Sans Extra Condensed"/>
      <p:regular r:id="rId29"/>
      <p:bold r:id="rId30"/>
      <p:italic r:id="rId31"/>
      <p:boldItalic r:id="rId32"/>
    </p:embeddedFont>
    <p:embeddedFont>
      <p:font typeface="Fira Sans Extra Condensed SemiBol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bold.fntdata"/><Relationship Id="rId25" Type="http://schemas.openxmlformats.org/officeDocument/2006/relationships/font" Target="fonts/FiraSansExtraCondensedMedium-regular.fntdata"/><Relationship Id="rId28" Type="http://schemas.openxmlformats.org/officeDocument/2006/relationships/font" Target="fonts/FiraSansExtraCondensedMedium-boldItalic.fntdata"/><Relationship Id="rId27" Type="http://schemas.openxmlformats.org/officeDocument/2006/relationships/font" Target="fonts/FiraSansExtra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italic.fntdata"/><Relationship Id="rId30" Type="http://schemas.openxmlformats.org/officeDocument/2006/relationships/font" Target="fonts/FiraSansExtraCondensed-bold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boldItalic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SemiBold-italic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SemiBo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FiraSansExtraCondensed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7914492/" TargetMode="External"/><Relationship Id="rId3" Type="http://schemas.openxmlformats.org/officeDocument/2006/relationships/hyperlink" Target="https://www.ncbi.nlm.nih.gov/pmc/articles/PMC2814770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2814770/" TargetMode="External"/><Relationship Id="rId3" Type="http://schemas.openxmlformats.org/officeDocument/2006/relationships/hyperlink" Target="https://www.ncbi.nlm.nih.gov/pmc/articles/PMC3732330/" TargetMode="External"/><Relationship Id="rId4" Type="http://schemas.openxmlformats.org/officeDocument/2006/relationships/hyperlink" Target="https://www.sciencedirect.com/science/article/pii/S0092867400812052?via%3Dihub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urworldindata.org/alcohol-consumption" TargetMode="External"/><Relationship Id="rId3" Type="http://schemas.openxmlformats.org/officeDocument/2006/relationships/hyperlink" Target="https://drugabusestatistics.org/alcohol-abuse-statistics/" TargetMode="External"/><Relationship Id="rId4" Type="http://schemas.openxmlformats.org/officeDocument/2006/relationships/hyperlink" Target="https://www.who.int/news-room/fact-sheets/detail/alcoho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iaaa.nih.gov/alcohols-effects-health/alcohol-topics/alcohol-facts-and-statistics/alcohol-use-disorder-aud-united-states-age-groups-and-demographic-characteristics" TargetMode="External"/><Relationship Id="rId3" Type="http://schemas.openxmlformats.org/officeDocument/2006/relationships/hyperlink" Target="https://www.niaaa.nih.gov/alcohols-effects-health/alcohol-topics/alcohol-facts-and-statistics/alcohol-related-emergencies-and-deaths-united-states" TargetMode="External"/><Relationship Id="rId4" Type="http://schemas.openxmlformats.org/officeDocument/2006/relationships/hyperlink" Target="https://ourworldindata.org/alcohol-consumption" TargetMode="External"/><Relationship Id="rId5" Type="http://schemas.openxmlformats.org/officeDocument/2006/relationships/hyperlink" Target="https://www.who.int/news-room/fact-sheets/detail/alcohol" TargetMode="External"/><Relationship Id="rId6" Type="http://schemas.openxmlformats.org/officeDocument/2006/relationships/hyperlink" Target="https://drugabusestatistics.org/alcohol-abuse-statistics/#:~:text=Every%20day%2C%20385%20Americans%20die,a%20result%20of%20alcohol%20abuse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9922035/#:~:text=Since%20patients%20with%20alcohol%20use,management%20of%20alcohol%20withdrawal%20syndrome" TargetMode="External"/><Relationship Id="rId3" Type="http://schemas.openxmlformats.org/officeDocument/2006/relationships/hyperlink" Target="https://www.niaaa.nih.gov/publications/brochures-and-fact-sheets/understanding-alcohol-use-disorder" TargetMode="External"/><Relationship Id="rId4" Type="http://schemas.openxmlformats.org/officeDocument/2006/relationships/hyperlink" Target="https://www.ncbi.nlm.nih.gov/pmc/articles/PMC9922035/#:~:text=Since%20patients%20with%20alcohol%20use,management%20of%20alcohol%20withdrawal%20syndrome" TargetMode="External"/><Relationship Id="rId5" Type="http://schemas.openxmlformats.org/officeDocument/2006/relationships/hyperlink" Target="https://www.nature.com/articles/npp2011216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books.lib.msu.edu/neuroscience/chapter/the-membrane-at-rest/" TargetMode="External"/><Relationship Id="rId3" Type="http://schemas.openxmlformats.org/officeDocument/2006/relationships/hyperlink" Target="https://www.ncbi.nlm.nih.gov/pmc/articles/PMC2814770/" TargetMode="External"/><Relationship Id="rId4" Type="http://schemas.openxmlformats.org/officeDocument/2006/relationships/hyperlink" Target="https://www.jstage.jst.go.jp/article/kjm1952/40/4/40_4_183/_article/-char/ja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books/NBK538143/#:~:text=An%20action%20potential%20is%20a,the%20permeability%20of%20each%20ion" TargetMode="External"/><Relationship Id="rId3" Type="http://schemas.openxmlformats.org/officeDocument/2006/relationships/hyperlink" Target="https://www.ncbi.nlm.nih.gov/pmc/articles/PMC9922035/#:~:text=Since%20patients%20with%20alcohol%20use,management%20of%20alcohol%20withdrawal%20syndrome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7914492/" TargetMode="External"/><Relationship Id="rId3" Type="http://schemas.openxmlformats.org/officeDocument/2006/relationships/hyperlink" Target="https://www.ncbi.nlm.nih.gov/pmc/articles/PMC2814770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7914492/" TargetMode="External"/><Relationship Id="rId3" Type="http://schemas.openxmlformats.org/officeDocument/2006/relationships/hyperlink" Target="https://www.nature.com/articles/1300750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e.com/articles/npp2011216" TargetMode="External"/><Relationship Id="rId3" Type="http://schemas.openxmlformats.org/officeDocument/2006/relationships/hyperlink" Target="https://www.ncbi.nlm.nih.gov/pmc/articles/PMC7914492/" TargetMode="External"/><Relationship Id="rId4" Type="http://schemas.openxmlformats.org/officeDocument/2006/relationships/hyperlink" Target="https://www.jstage.jst.go.jp/article/kjm1952/40/4/40_4_183/_article/-char/ja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9eb4e8bc0_0_2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9eb4e8bc0_0_2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https://www.ncbi.nlm.nih.gov/pmc/articles/PMC7914492/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https://www.ncbi.nlm.nih.gov/pmc/articles/PMC2814770/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Kuhn et al from the CHEM160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9eb4e8bc0_0_2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89eb4e8bc0_0_2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https://www.ncbi.nlm.nih.gov/pmc/articles/PMC2814770/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https://www.ncbi.nlm.nih.gov/pmc/articles/PMC3732330/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95% ethanol is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https://www.sciencedirect.com/science/article/pii/S0092867400812052?via%3Dihub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9eb4e8bc0_0_2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9eb4e8bc0_0_2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9eb4e8bc0_0_2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9eb4e8bc0_0_2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da0738eb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da0738eb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da0738eb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da0738eb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9eb4e8bc0_0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89eb4e8bc0_0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https://ourworldindata.org/alcohol-consumption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https://drugabusestatistics.org/alcohol-abuse-statistics/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https://www.who.int/news-room/fact-sheets/detail/alcohol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107 million people have an AUD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2.8 million premature deaths per year (6% global deaths)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7.7% of all male global deaths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2.6% of all female global deaths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89eb4e8bc0_0_1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89eb4e8bc0_0_1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https://www.niaaa.nih.gov/alcohols-effects-health/alcohol-topics/alcohol-facts-and-statistics/alcohol-use-disorder-aud-united-states-age-groups-and-demographic-characteristics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https://www.niaaa.nih.gov/alcohols-effects-health/alcohol-topics/alcohol-facts-and-statistics/alcohol-related-emergencies-and-deaths-united-states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https://ourworldindata.org/alcohol-consumption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https://www.who.int/news-room/fact-sheets/detail/alcohol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https://drugabusestatistics.org/alcohol-abuse-statistics/#:~:text=Every%20day%2C%20385%20Americans%20die,a%20result%20of%20alcohol%20abuse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28.6 million 18+ Americans had AUD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(11.3% in that age group)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140,000+ deaths related to alcohol annually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98591ea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98591ea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https://www.ncbi.nlm.nih.gov/pmc/articles/PMC9922035/#:~:text=Since%20patients%20with%20alcohol%20use,management%20of%20alcohol%20withdrawal%20syndrome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out how benzodiazepine works for treatment, and also mention that patients with alcohol use disorder have benzodiazepine resistance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https://www.niaaa.nih.gov/publications/brochures-and-fact-sheets/understanding-alcohol-use-disorder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https://www.ncbi.nlm.nih.gov/pmc/articles/PMC9922035/#:~:text=Since%20patients%20with%20alcohol%20use,management%20of%20alcohol%20withdrawal%20syndrome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https://www.nature.com/articles/npp2011216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9eb4e8bc0_0_2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9eb4e8bc0_0_2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https://openbooks.lib.msu.edu/neuroscience/chapter/the-membrane-at-rest/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sources: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https://www.ncbi.nlm.nih.gov/pmc/articles/PMC2814770/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https://www.jstage.jst.go.jp/article/kjm1952/40/4/40_4_183/_article/-char/ja/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9eb4e8bc0_0_2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9eb4e8bc0_0_2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https://www.ncbi.nlm.nih.gov/books/NBK538143/#:~:text=An%20action%20potential%20is%20a,the%20permeability%20of%20each%20ion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sources: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https://www.ncbi.nlm.nih.gov/pmc/articles/PMC9922035/#:~:text=Since%20patients%20with%20alcohol%20use,management%20of%20alcohol%20withdrawal%20syndrome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98591eaa3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98591eaa3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https://www.ncbi.nlm.nih.gov/pmc/articles/PMC7914492/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https://www.ncbi.nlm.nih.gov/pmc/articles/PMC2814770/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9eb4e8bc0_0_2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9eb4e8bc0_0_2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https://www.ncbi.nlm.nih.gov/pmc/articles/PMC7914492/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https://www.nature.com/articles/1300750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9eb4e8bc0_0_2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9eb4e8bc0_0_2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https://www.nature.com/articles/npp2011216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https://www.ncbi.nlm.nih.gov/pmc/articles/PMC7914492/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sources: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https://www.jstage.jst.go.jp/article/kjm1952/40/4/40_4_183/_article/-char/ja/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270925" y="1552075"/>
            <a:ext cx="3370500" cy="16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270824" y="3163625"/>
            <a:ext cx="33705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zotero.org/google-docs/?xEFmjs" TargetMode="External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18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zotero.org/google-docs/?xEFmjs" TargetMode="External"/><Relationship Id="rId22" Type="http://schemas.openxmlformats.org/officeDocument/2006/relationships/hyperlink" Target="https://www.zotero.org/google-docs/?xEFmjs" TargetMode="External"/><Relationship Id="rId21" Type="http://schemas.openxmlformats.org/officeDocument/2006/relationships/hyperlink" Target="https://www.zotero.org/google-docs/?xEFmjs" TargetMode="External"/><Relationship Id="rId24" Type="http://schemas.openxmlformats.org/officeDocument/2006/relationships/hyperlink" Target="https://www.zotero.org/google-docs/?xEFmjs" TargetMode="External"/><Relationship Id="rId23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zotero.org/google-docs/?xEFmjs" TargetMode="External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26" Type="http://schemas.openxmlformats.org/officeDocument/2006/relationships/hyperlink" Target="https://www.zotero.org/google-docs/?xEFmjs" TargetMode="External"/><Relationship Id="rId25" Type="http://schemas.openxmlformats.org/officeDocument/2006/relationships/hyperlink" Target="https://www.zotero.org/google-docs/?xEFmjs" TargetMode="External"/><Relationship Id="rId28" Type="http://schemas.openxmlformats.org/officeDocument/2006/relationships/hyperlink" Target="https://www.zotero.org/google-docs/?xEFmjs" TargetMode="External"/><Relationship Id="rId27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29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19" Type="http://schemas.openxmlformats.org/officeDocument/2006/relationships/hyperlink" Target="https://www.zotero.org/google-docs/?xEFmjs" TargetMode="External"/><Relationship Id="rId18" Type="http://schemas.openxmlformats.org/officeDocument/2006/relationships/hyperlink" Target="https://www.zotero.org/google-docs/?xEFmjs" TargetMode="External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zotero.org/google-docs/?xEFmjs" TargetMode="External"/><Relationship Id="rId20" Type="http://schemas.openxmlformats.org/officeDocument/2006/relationships/hyperlink" Target="https://www.zotero.org/google-docs/?xEFmjs" TargetMode="External"/><Relationship Id="rId22" Type="http://schemas.openxmlformats.org/officeDocument/2006/relationships/hyperlink" Target="https://www.zotero.org/google-docs/?xEFmjs" TargetMode="External"/><Relationship Id="rId21" Type="http://schemas.openxmlformats.org/officeDocument/2006/relationships/hyperlink" Target="https://www.zotero.org/google-docs/?xEFmjs" TargetMode="External"/><Relationship Id="rId24" Type="http://schemas.openxmlformats.org/officeDocument/2006/relationships/hyperlink" Target="https://www.zotero.org/google-docs/?xEFmjs" TargetMode="External"/><Relationship Id="rId23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zotero.org/google-docs/?xEFmjs" TargetMode="External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26" Type="http://schemas.openxmlformats.org/officeDocument/2006/relationships/hyperlink" Target="https://www.zotero.org/google-docs/?xEFmjs" TargetMode="External"/><Relationship Id="rId25" Type="http://schemas.openxmlformats.org/officeDocument/2006/relationships/hyperlink" Target="https://www.zotero.org/google-docs/?xEFmjs" TargetMode="External"/><Relationship Id="rId28" Type="http://schemas.openxmlformats.org/officeDocument/2006/relationships/hyperlink" Target="https://www.zotero.org/google-docs/?xEFmjs" TargetMode="External"/><Relationship Id="rId27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29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Relationship Id="rId31" Type="http://schemas.openxmlformats.org/officeDocument/2006/relationships/hyperlink" Target="https://www.zotero.org/google-docs/?xEFmjs" TargetMode="External"/><Relationship Id="rId30" Type="http://schemas.openxmlformats.org/officeDocument/2006/relationships/hyperlink" Target="https://www.zotero.org/google-docs/?xEFmjs" TargetMode="External"/><Relationship Id="rId11" Type="http://schemas.openxmlformats.org/officeDocument/2006/relationships/hyperlink" Target="https://www.zotero.org/google-docs/?xEFmjs" TargetMode="External"/><Relationship Id="rId33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32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35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34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37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36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39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38" Type="http://schemas.openxmlformats.org/officeDocument/2006/relationships/hyperlink" Target="https://www.zotero.org/google-docs/?xEFmjs" TargetMode="External"/><Relationship Id="rId19" Type="http://schemas.openxmlformats.org/officeDocument/2006/relationships/hyperlink" Target="https://www.zotero.org/google-docs/?xEFmjs" TargetMode="External"/><Relationship Id="rId18" Type="http://schemas.openxmlformats.org/officeDocument/2006/relationships/hyperlink" Target="https://www.zotero.org/google-docs/?xEFmj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zotero.org/google-docs/?xEFmjs" TargetMode="External"/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18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zotero.org/google-docs/?xEFmjs" TargetMode="External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doi.org/10.7759/cureus.33695" TargetMode="External"/><Relationship Id="rId8" Type="http://schemas.openxmlformats.org/officeDocument/2006/relationships/hyperlink" Target="https://www.zotero.org/google-docs/?xEFmjs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zotero.org/google-docs/?xEFmjs" TargetMode="External"/><Relationship Id="rId10" Type="http://schemas.openxmlformats.org/officeDocument/2006/relationships/hyperlink" Target="https://www.zotero.org/google-docs/?xEFmjs" TargetMode="External"/><Relationship Id="rId13" Type="http://schemas.openxmlformats.org/officeDocument/2006/relationships/hyperlink" Target="https://www.zotero.org/google-docs/?xEFmjs" TargetMode="External"/><Relationship Id="rId12" Type="http://schemas.openxmlformats.org/officeDocument/2006/relationships/hyperlink" Target="https://www.zotero.org/google-docs/?xEFmj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zotero.org/google-docs/?xEFmjs" TargetMode="External"/><Relationship Id="rId4" Type="http://schemas.openxmlformats.org/officeDocument/2006/relationships/hyperlink" Target="https://www.zotero.org/google-docs/?xEFmjs" TargetMode="External"/><Relationship Id="rId9" Type="http://schemas.openxmlformats.org/officeDocument/2006/relationships/hyperlink" Target="https://www.zotero.org/google-docs/?xEFmjs" TargetMode="External"/><Relationship Id="rId15" Type="http://schemas.openxmlformats.org/officeDocument/2006/relationships/hyperlink" Target="https://www.zotero.org/google-docs/?xEFmjs" TargetMode="External"/><Relationship Id="rId14" Type="http://schemas.openxmlformats.org/officeDocument/2006/relationships/hyperlink" Target="https://www.zotero.org/google-docs/?xEFmjs" TargetMode="External"/><Relationship Id="rId17" Type="http://schemas.openxmlformats.org/officeDocument/2006/relationships/hyperlink" Target="https://www.zotero.org/google-docs/?xEFmjs" TargetMode="External"/><Relationship Id="rId16" Type="http://schemas.openxmlformats.org/officeDocument/2006/relationships/hyperlink" Target="https://www.zotero.org/google-docs/?xEFmjs" TargetMode="External"/><Relationship Id="rId5" Type="http://schemas.openxmlformats.org/officeDocument/2006/relationships/hyperlink" Target="https://www.zotero.org/google-docs/?xEFmjs" TargetMode="External"/><Relationship Id="rId6" Type="http://schemas.openxmlformats.org/officeDocument/2006/relationships/hyperlink" Target="https://www.zotero.org/google-docs/?xEFmjs" TargetMode="External"/><Relationship Id="rId7" Type="http://schemas.openxmlformats.org/officeDocument/2006/relationships/hyperlink" Target="https://www.zotero.org/google-docs/?xEFmjs" TargetMode="External"/><Relationship Id="rId8" Type="http://schemas.openxmlformats.org/officeDocument/2006/relationships/hyperlink" Target="https://www.zotero.org/google-docs/?xEFmj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ctrTitle"/>
          </p:nvPr>
        </p:nvSpPr>
        <p:spPr>
          <a:xfrm>
            <a:off x="577050" y="1053125"/>
            <a:ext cx="7989900" cy="19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 Investigation of Effective Natural Supplements in Promoting Ethanol Soberness via </a:t>
            </a:r>
            <a:r>
              <a:rPr i="1" lang="en" sz="3000"/>
              <a:t>Drosophila melanogaster</a:t>
            </a:r>
            <a:endParaRPr sz="3000"/>
          </a:p>
        </p:txBody>
      </p:sp>
      <p:sp>
        <p:nvSpPr>
          <p:cNvPr id="43" name="Google Shape;43;p13"/>
          <p:cNvSpPr txBox="1"/>
          <p:nvPr>
            <p:ph idx="1" type="subTitle"/>
          </p:nvPr>
        </p:nvSpPr>
        <p:spPr>
          <a:xfrm>
            <a:off x="2886750" y="3010925"/>
            <a:ext cx="33705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Aaron Asparin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CHEM 180H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Drosophila melanogaster </a:t>
            </a:r>
            <a:r>
              <a:rPr lang="en"/>
              <a:t>as a Method for Analysis</a:t>
            </a:r>
            <a:endParaRPr/>
          </a:p>
        </p:txBody>
      </p:sp>
      <p:grpSp>
        <p:nvGrpSpPr>
          <p:cNvPr id="154" name="Google Shape;154;p22"/>
          <p:cNvGrpSpPr/>
          <p:nvPr/>
        </p:nvGrpSpPr>
        <p:grpSpPr>
          <a:xfrm>
            <a:off x="672675" y="3643900"/>
            <a:ext cx="4619338" cy="996575"/>
            <a:chOff x="2476988" y="3610275"/>
            <a:chExt cx="4619338" cy="996575"/>
          </a:xfrm>
        </p:grpSpPr>
        <p:sp>
          <p:nvSpPr>
            <p:cNvPr id="155" name="Google Shape;155;p22"/>
            <p:cNvSpPr/>
            <p:nvPr/>
          </p:nvSpPr>
          <p:spPr>
            <a:xfrm>
              <a:off x="2477000" y="3610275"/>
              <a:ext cx="3885465" cy="736725"/>
            </a:xfrm>
            <a:custGeom>
              <a:rect b="b" l="l" r="r" t="t"/>
              <a:pathLst>
                <a:path extrusionOk="0" h="29469" w="140816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2476988" y="3610275"/>
              <a:ext cx="882275" cy="996575"/>
            </a:xfrm>
            <a:custGeom>
              <a:rect b="b" l="l" r="r" t="t"/>
              <a:pathLst>
                <a:path extrusionOk="0" h="39863" w="35291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7" name="Google Shape;157;p22"/>
            <p:cNvGrpSpPr/>
            <p:nvPr/>
          </p:nvGrpSpPr>
          <p:grpSpPr>
            <a:xfrm>
              <a:off x="6700571" y="3752227"/>
              <a:ext cx="395755" cy="452835"/>
              <a:chOff x="-16775350" y="3683300"/>
              <a:chExt cx="267800" cy="306425"/>
            </a:xfrm>
          </p:grpSpPr>
          <p:sp>
            <p:nvSpPr>
              <p:cNvPr id="158" name="Google Shape;158;p22"/>
              <p:cNvSpPr/>
              <p:nvPr/>
            </p:nvSpPr>
            <p:spPr>
              <a:xfrm>
                <a:off x="-16775350" y="3683300"/>
                <a:ext cx="267800" cy="306425"/>
              </a:xfrm>
              <a:custGeom>
                <a:rect b="b" l="l" r="r" t="t"/>
                <a:pathLst>
                  <a:path extrusionOk="0" h="12257" w="10712">
                    <a:moveTo>
                      <a:pt x="5356" y="1"/>
                    </a:moveTo>
                    <a:cubicBezTo>
                      <a:pt x="2395" y="1"/>
                      <a:pt x="0" y="2395"/>
                      <a:pt x="0" y="5357"/>
                    </a:cubicBezTo>
                    <a:lnTo>
                      <a:pt x="0" y="11847"/>
                    </a:lnTo>
                    <a:cubicBezTo>
                      <a:pt x="0" y="12036"/>
                      <a:pt x="158" y="12193"/>
                      <a:pt x="347" y="12193"/>
                    </a:cubicBezTo>
                    <a:lnTo>
                      <a:pt x="1418" y="12193"/>
                    </a:lnTo>
                    <a:lnTo>
                      <a:pt x="1418" y="11153"/>
                    </a:lnTo>
                    <a:cubicBezTo>
                      <a:pt x="1418" y="10303"/>
                      <a:pt x="1702" y="9578"/>
                      <a:pt x="2206" y="8917"/>
                    </a:cubicBezTo>
                    <a:lnTo>
                      <a:pt x="2741" y="8224"/>
                    </a:lnTo>
                    <a:lnTo>
                      <a:pt x="2017" y="7121"/>
                    </a:lnTo>
                    <a:cubicBezTo>
                      <a:pt x="1607" y="6522"/>
                      <a:pt x="1418" y="5829"/>
                      <a:pt x="1418" y="5136"/>
                    </a:cubicBezTo>
                    <a:cubicBezTo>
                      <a:pt x="1418" y="4128"/>
                      <a:pt x="2080" y="3183"/>
                      <a:pt x="3025" y="2994"/>
                    </a:cubicBezTo>
                    <a:cubicBezTo>
                      <a:pt x="3197" y="2953"/>
                      <a:pt x="3371" y="2933"/>
                      <a:pt x="3544" y="2933"/>
                    </a:cubicBezTo>
                    <a:cubicBezTo>
                      <a:pt x="4034" y="2933"/>
                      <a:pt x="4511" y="3092"/>
                      <a:pt x="4884" y="3372"/>
                    </a:cubicBezTo>
                    <a:cubicBezTo>
                      <a:pt x="5041" y="3529"/>
                      <a:pt x="5199" y="3687"/>
                      <a:pt x="5293" y="3844"/>
                    </a:cubicBezTo>
                    <a:cubicBezTo>
                      <a:pt x="5388" y="3687"/>
                      <a:pt x="5514" y="3561"/>
                      <a:pt x="5671" y="3466"/>
                    </a:cubicBezTo>
                    <a:cubicBezTo>
                      <a:pt x="6052" y="3086"/>
                      <a:pt x="6649" y="2896"/>
                      <a:pt x="7187" y="2896"/>
                    </a:cubicBezTo>
                    <a:cubicBezTo>
                      <a:pt x="7228" y="2896"/>
                      <a:pt x="7269" y="2897"/>
                      <a:pt x="7310" y="2899"/>
                    </a:cubicBezTo>
                    <a:cubicBezTo>
                      <a:pt x="8412" y="3025"/>
                      <a:pt x="9263" y="4002"/>
                      <a:pt x="9263" y="5136"/>
                    </a:cubicBezTo>
                    <a:cubicBezTo>
                      <a:pt x="9263" y="5735"/>
                      <a:pt x="9137" y="6302"/>
                      <a:pt x="8885" y="6837"/>
                    </a:cubicBezTo>
                    <a:cubicBezTo>
                      <a:pt x="8664" y="7404"/>
                      <a:pt x="8349" y="7877"/>
                      <a:pt x="7940" y="8255"/>
                    </a:cubicBezTo>
                    <a:cubicBezTo>
                      <a:pt x="8349" y="8665"/>
                      <a:pt x="8664" y="9137"/>
                      <a:pt x="8885" y="9673"/>
                    </a:cubicBezTo>
                    <a:cubicBezTo>
                      <a:pt x="9137" y="10240"/>
                      <a:pt x="9263" y="10775"/>
                      <a:pt x="9263" y="11374"/>
                    </a:cubicBezTo>
                    <a:lnTo>
                      <a:pt x="9263" y="12256"/>
                    </a:lnTo>
                    <a:lnTo>
                      <a:pt x="10302" y="12256"/>
                    </a:lnTo>
                    <a:cubicBezTo>
                      <a:pt x="10523" y="12256"/>
                      <a:pt x="10681" y="12099"/>
                      <a:pt x="10681" y="11878"/>
                    </a:cubicBezTo>
                    <a:lnTo>
                      <a:pt x="10681" y="5420"/>
                    </a:lnTo>
                    <a:cubicBezTo>
                      <a:pt x="10712" y="2395"/>
                      <a:pt x="8286" y="1"/>
                      <a:pt x="5356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2"/>
              <p:cNvSpPr/>
              <p:nvPr/>
            </p:nvSpPr>
            <p:spPr>
              <a:xfrm>
                <a:off x="-16648550" y="3847925"/>
                <a:ext cx="13425" cy="21275"/>
              </a:xfrm>
              <a:custGeom>
                <a:rect b="b" l="l" r="r" t="t"/>
                <a:pathLst>
                  <a:path extrusionOk="0" h="851" w="537">
                    <a:moveTo>
                      <a:pt x="284" y="0"/>
                    </a:moveTo>
                    <a:lnTo>
                      <a:pt x="1" y="252"/>
                    </a:lnTo>
                    <a:lnTo>
                      <a:pt x="284" y="851"/>
                    </a:lnTo>
                    <a:lnTo>
                      <a:pt x="536" y="25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2"/>
              <p:cNvSpPr/>
              <p:nvPr/>
            </p:nvSpPr>
            <p:spPr>
              <a:xfrm>
                <a:off x="-16722575" y="3771400"/>
                <a:ext cx="161475" cy="215950"/>
              </a:xfrm>
              <a:custGeom>
                <a:rect b="b" l="l" r="r" t="t"/>
                <a:pathLst>
                  <a:path extrusionOk="0" h="8638" w="6459">
                    <a:moveTo>
                      <a:pt x="1827" y="1486"/>
                    </a:moveTo>
                    <a:cubicBezTo>
                      <a:pt x="2017" y="1486"/>
                      <a:pt x="2174" y="1644"/>
                      <a:pt x="2174" y="1833"/>
                    </a:cubicBezTo>
                    <a:cubicBezTo>
                      <a:pt x="2174" y="2022"/>
                      <a:pt x="2017" y="2179"/>
                      <a:pt x="1827" y="2179"/>
                    </a:cubicBezTo>
                    <a:cubicBezTo>
                      <a:pt x="1607" y="2179"/>
                      <a:pt x="1449" y="2022"/>
                      <a:pt x="1449" y="1833"/>
                    </a:cubicBezTo>
                    <a:cubicBezTo>
                      <a:pt x="1449" y="1644"/>
                      <a:pt x="1607" y="1486"/>
                      <a:pt x="1827" y="1486"/>
                    </a:cubicBezTo>
                    <a:close/>
                    <a:moveTo>
                      <a:pt x="4663" y="1486"/>
                    </a:moveTo>
                    <a:cubicBezTo>
                      <a:pt x="4852" y="1486"/>
                      <a:pt x="5009" y="1644"/>
                      <a:pt x="5009" y="1833"/>
                    </a:cubicBezTo>
                    <a:cubicBezTo>
                      <a:pt x="5009" y="2022"/>
                      <a:pt x="4852" y="2179"/>
                      <a:pt x="4663" y="2179"/>
                    </a:cubicBezTo>
                    <a:cubicBezTo>
                      <a:pt x="4442" y="2179"/>
                      <a:pt x="4285" y="2022"/>
                      <a:pt x="4285" y="1833"/>
                    </a:cubicBezTo>
                    <a:cubicBezTo>
                      <a:pt x="4285" y="1644"/>
                      <a:pt x="4442" y="1486"/>
                      <a:pt x="4663" y="1486"/>
                    </a:cubicBezTo>
                    <a:close/>
                    <a:moveTo>
                      <a:pt x="3257" y="2219"/>
                    </a:moveTo>
                    <a:cubicBezTo>
                      <a:pt x="3348" y="2219"/>
                      <a:pt x="3434" y="2258"/>
                      <a:pt x="3497" y="2337"/>
                    </a:cubicBezTo>
                    <a:lnTo>
                      <a:pt x="4222" y="3061"/>
                    </a:lnTo>
                    <a:cubicBezTo>
                      <a:pt x="4285" y="3124"/>
                      <a:pt x="4348" y="3282"/>
                      <a:pt x="4253" y="3439"/>
                    </a:cubicBezTo>
                    <a:lnTo>
                      <a:pt x="3560" y="4857"/>
                    </a:lnTo>
                    <a:cubicBezTo>
                      <a:pt x="3466" y="4983"/>
                      <a:pt x="3340" y="5046"/>
                      <a:pt x="3245" y="5046"/>
                    </a:cubicBezTo>
                    <a:cubicBezTo>
                      <a:pt x="3119" y="5046"/>
                      <a:pt x="2962" y="4983"/>
                      <a:pt x="2930" y="4857"/>
                    </a:cubicBezTo>
                    <a:lnTo>
                      <a:pt x="2206" y="3439"/>
                    </a:lnTo>
                    <a:cubicBezTo>
                      <a:pt x="2143" y="3313"/>
                      <a:pt x="2174" y="3124"/>
                      <a:pt x="2300" y="3061"/>
                    </a:cubicBezTo>
                    <a:lnTo>
                      <a:pt x="2993" y="2337"/>
                    </a:lnTo>
                    <a:cubicBezTo>
                      <a:pt x="3072" y="2258"/>
                      <a:pt x="3166" y="2219"/>
                      <a:pt x="3257" y="2219"/>
                    </a:cubicBezTo>
                    <a:close/>
                    <a:moveTo>
                      <a:pt x="5044" y="1"/>
                    </a:moveTo>
                    <a:cubicBezTo>
                      <a:pt x="4682" y="1"/>
                      <a:pt x="4348" y="125"/>
                      <a:pt x="4064" y="352"/>
                    </a:cubicBezTo>
                    <a:cubicBezTo>
                      <a:pt x="3749" y="635"/>
                      <a:pt x="3592" y="1045"/>
                      <a:pt x="3592" y="1423"/>
                    </a:cubicBezTo>
                    <a:cubicBezTo>
                      <a:pt x="3592" y="1612"/>
                      <a:pt x="3434" y="1770"/>
                      <a:pt x="3245" y="1770"/>
                    </a:cubicBezTo>
                    <a:cubicBezTo>
                      <a:pt x="3025" y="1770"/>
                      <a:pt x="2867" y="1612"/>
                      <a:pt x="2867" y="1423"/>
                    </a:cubicBezTo>
                    <a:cubicBezTo>
                      <a:pt x="2867" y="982"/>
                      <a:pt x="2678" y="604"/>
                      <a:pt x="2332" y="320"/>
                    </a:cubicBezTo>
                    <a:cubicBezTo>
                      <a:pt x="2072" y="108"/>
                      <a:pt x="1759" y="1"/>
                      <a:pt x="1419" y="1"/>
                    </a:cubicBezTo>
                    <a:cubicBezTo>
                      <a:pt x="1306" y="1"/>
                      <a:pt x="1190" y="13"/>
                      <a:pt x="1071" y="37"/>
                    </a:cubicBezTo>
                    <a:cubicBezTo>
                      <a:pt x="410" y="194"/>
                      <a:pt x="0" y="887"/>
                      <a:pt x="0" y="1549"/>
                    </a:cubicBezTo>
                    <a:cubicBezTo>
                      <a:pt x="0" y="2085"/>
                      <a:pt x="158" y="2652"/>
                      <a:pt x="473" y="3124"/>
                    </a:cubicBezTo>
                    <a:lnTo>
                      <a:pt x="1386" y="4448"/>
                    </a:lnTo>
                    <a:cubicBezTo>
                      <a:pt x="1449" y="4574"/>
                      <a:pt x="1449" y="4763"/>
                      <a:pt x="1386" y="4889"/>
                    </a:cubicBezTo>
                    <a:lnTo>
                      <a:pt x="662" y="5802"/>
                    </a:lnTo>
                    <a:cubicBezTo>
                      <a:pt x="284" y="6275"/>
                      <a:pt x="32" y="6905"/>
                      <a:pt x="32" y="7566"/>
                    </a:cubicBezTo>
                    <a:lnTo>
                      <a:pt x="32" y="8638"/>
                    </a:lnTo>
                    <a:lnTo>
                      <a:pt x="6459" y="8638"/>
                    </a:lnTo>
                    <a:lnTo>
                      <a:pt x="6459" y="7756"/>
                    </a:lnTo>
                    <a:cubicBezTo>
                      <a:pt x="6459" y="7283"/>
                      <a:pt x="6396" y="6779"/>
                      <a:pt x="6175" y="6338"/>
                    </a:cubicBezTo>
                    <a:cubicBezTo>
                      <a:pt x="5860" y="5708"/>
                      <a:pt x="5545" y="5424"/>
                      <a:pt x="5136" y="4920"/>
                    </a:cubicBezTo>
                    <a:cubicBezTo>
                      <a:pt x="4978" y="4794"/>
                      <a:pt x="4978" y="4574"/>
                      <a:pt x="5136" y="4416"/>
                    </a:cubicBezTo>
                    <a:cubicBezTo>
                      <a:pt x="5608" y="3943"/>
                      <a:pt x="5860" y="3691"/>
                      <a:pt x="6144" y="2967"/>
                    </a:cubicBezTo>
                    <a:cubicBezTo>
                      <a:pt x="6333" y="2526"/>
                      <a:pt x="6427" y="2022"/>
                      <a:pt x="6427" y="1549"/>
                    </a:cubicBezTo>
                    <a:cubicBezTo>
                      <a:pt x="6427" y="793"/>
                      <a:pt x="5860" y="100"/>
                      <a:pt x="5167" y="5"/>
                    </a:cubicBezTo>
                    <a:cubicBezTo>
                      <a:pt x="5126" y="2"/>
                      <a:pt x="5085" y="1"/>
                      <a:pt x="504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22"/>
            <p:cNvSpPr txBox="1"/>
            <p:nvPr/>
          </p:nvSpPr>
          <p:spPr>
            <a:xfrm>
              <a:off x="3609263" y="3972956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Behavioral Soberness Test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3854144" y="3752225"/>
              <a:ext cx="1893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TOLERANCE TEST #2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63" name="Google Shape;163;p22"/>
          <p:cNvGrpSpPr/>
          <p:nvPr/>
        </p:nvGrpSpPr>
        <p:grpSpPr>
          <a:xfrm>
            <a:off x="672687" y="2858400"/>
            <a:ext cx="4647274" cy="996575"/>
            <a:chOff x="2477000" y="2824775"/>
            <a:chExt cx="4647274" cy="996575"/>
          </a:xfrm>
        </p:grpSpPr>
        <p:sp>
          <p:nvSpPr>
            <p:cNvPr id="164" name="Google Shape;164;p22"/>
            <p:cNvSpPr/>
            <p:nvPr/>
          </p:nvSpPr>
          <p:spPr>
            <a:xfrm>
              <a:off x="2477000" y="2824775"/>
              <a:ext cx="3885465" cy="7367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2477000" y="2824775"/>
              <a:ext cx="882250" cy="996575"/>
            </a:xfrm>
            <a:custGeom>
              <a:rect b="b" l="l" r="r" t="t"/>
              <a:pathLst>
                <a:path extrusionOk="0" h="39863" w="3529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6" name="Google Shape;166;p22"/>
            <p:cNvGrpSpPr/>
            <p:nvPr/>
          </p:nvGrpSpPr>
          <p:grpSpPr>
            <a:xfrm>
              <a:off x="6672622" y="2967291"/>
              <a:ext cx="451653" cy="451653"/>
              <a:chOff x="-17896150" y="3709300"/>
              <a:chExt cx="305625" cy="305625"/>
            </a:xfrm>
          </p:grpSpPr>
          <p:sp>
            <p:nvSpPr>
              <p:cNvPr id="167" name="Google Shape;167;p22"/>
              <p:cNvSpPr/>
              <p:nvPr/>
            </p:nvSpPr>
            <p:spPr>
              <a:xfrm>
                <a:off x="-17896150" y="3709300"/>
                <a:ext cx="54375" cy="77200"/>
              </a:xfrm>
              <a:custGeom>
                <a:rect b="b" l="l" r="r" t="t"/>
                <a:pathLst>
                  <a:path extrusionOk="0" h="3088" w="2175">
                    <a:moveTo>
                      <a:pt x="1072" y="0"/>
                    </a:moveTo>
                    <a:cubicBezTo>
                      <a:pt x="473" y="0"/>
                      <a:pt x="1" y="473"/>
                      <a:pt x="1" y="1072"/>
                    </a:cubicBezTo>
                    <a:cubicBezTo>
                      <a:pt x="1" y="1670"/>
                      <a:pt x="473" y="2143"/>
                      <a:pt x="1072" y="2143"/>
                    </a:cubicBezTo>
                    <a:lnTo>
                      <a:pt x="1103" y="2143"/>
                    </a:lnTo>
                    <a:lnTo>
                      <a:pt x="1513" y="3088"/>
                    </a:lnTo>
                    <a:cubicBezTo>
                      <a:pt x="1702" y="3025"/>
                      <a:pt x="1891" y="2930"/>
                      <a:pt x="2080" y="2899"/>
                    </a:cubicBezTo>
                    <a:lnTo>
                      <a:pt x="2175" y="2899"/>
                    </a:lnTo>
                    <a:lnTo>
                      <a:pt x="1765" y="1859"/>
                    </a:lnTo>
                    <a:cubicBezTo>
                      <a:pt x="2017" y="1670"/>
                      <a:pt x="2143" y="1387"/>
                      <a:pt x="2143" y="1072"/>
                    </a:cubicBezTo>
                    <a:cubicBezTo>
                      <a:pt x="2143" y="473"/>
                      <a:pt x="1671" y="0"/>
                      <a:pt x="107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2"/>
              <p:cNvSpPr/>
              <p:nvPr/>
            </p:nvSpPr>
            <p:spPr>
              <a:xfrm>
                <a:off x="-17877250" y="3801075"/>
                <a:ext cx="286725" cy="213850"/>
              </a:xfrm>
              <a:custGeom>
                <a:rect b="b" l="l" r="r" t="t"/>
                <a:pathLst>
                  <a:path extrusionOk="0" h="8554" w="11469">
                    <a:moveTo>
                      <a:pt x="1765" y="1339"/>
                    </a:moveTo>
                    <a:cubicBezTo>
                      <a:pt x="1954" y="1339"/>
                      <a:pt x="2112" y="1496"/>
                      <a:pt x="2112" y="1717"/>
                    </a:cubicBezTo>
                    <a:cubicBezTo>
                      <a:pt x="2112" y="1906"/>
                      <a:pt x="1954" y="2063"/>
                      <a:pt x="1765" y="2063"/>
                    </a:cubicBezTo>
                    <a:cubicBezTo>
                      <a:pt x="1576" y="2063"/>
                      <a:pt x="1419" y="1906"/>
                      <a:pt x="1419" y="1717"/>
                    </a:cubicBezTo>
                    <a:cubicBezTo>
                      <a:pt x="1419" y="1496"/>
                      <a:pt x="1576" y="1339"/>
                      <a:pt x="1765" y="1339"/>
                    </a:cubicBezTo>
                    <a:close/>
                    <a:moveTo>
                      <a:pt x="1829" y="0"/>
                    </a:moveTo>
                    <a:cubicBezTo>
                      <a:pt x="913" y="0"/>
                      <a:pt x="1" y="710"/>
                      <a:pt x="1" y="1811"/>
                    </a:cubicBezTo>
                    <a:lnTo>
                      <a:pt x="1" y="5308"/>
                    </a:lnTo>
                    <a:cubicBezTo>
                      <a:pt x="1" y="7104"/>
                      <a:pt x="1450" y="8553"/>
                      <a:pt x="3214" y="8553"/>
                    </a:cubicBezTo>
                    <a:lnTo>
                      <a:pt x="11091" y="8553"/>
                    </a:lnTo>
                    <a:cubicBezTo>
                      <a:pt x="11311" y="8553"/>
                      <a:pt x="11469" y="8396"/>
                      <a:pt x="11469" y="8207"/>
                    </a:cubicBezTo>
                    <a:cubicBezTo>
                      <a:pt x="11411" y="8061"/>
                      <a:pt x="11325" y="7566"/>
                      <a:pt x="11338" y="7566"/>
                    </a:cubicBezTo>
                    <a:lnTo>
                      <a:pt x="11338" y="7566"/>
                    </a:lnTo>
                    <a:cubicBezTo>
                      <a:pt x="11338" y="7566"/>
                      <a:pt x="11338" y="7566"/>
                      <a:pt x="11338" y="7566"/>
                    </a:cubicBezTo>
                    <a:lnTo>
                      <a:pt x="11338" y="7566"/>
                    </a:lnTo>
                    <a:cubicBezTo>
                      <a:pt x="11340" y="7574"/>
                      <a:pt x="11341" y="7580"/>
                      <a:pt x="11342" y="7580"/>
                    </a:cubicBezTo>
                    <a:cubicBezTo>
                      <a:pt x="11343" y="7580"/>
                      <a:pt x="11343" y="7579"/>
                      <a:pt x="11343" y="7577"/>
                    </a:cubicBezTo>
                    <a:cubicBezTo>
                      <a:pt x="11333" y="7529"/>
                      <a:pt x="11329" y="7513"/>
                      <a:pt x="11329" y="7513"/>
                    </a:cubicBezTo>
                    <a:lnTo>
                      <a:pt x="11329" y="7513"/>
                    </a:lnTo>
                    <a:cubicBezTo>
                      <a:pt x="11328" y="7513"/>
                      <a:pt x="11330" y="7523"/>
                      <a:pt x="11332" y="7534"/>
                    </a:cubicBezTo>
                    <a:lnTo>
                      <a:pt x="11332" y="7534"/>
                    </a:lnTo>
                    <a:cubicBezTo>
                      <a:pt x="11201" y="7046"/>
                      <a:pt x="10923" y="6591"/>
                      <a:pt x="10555" y="6285"/>
                    </a:cubicBezTo>
                    <a:cubicBezTo>
                      <a:pt x="9893" y="6789"/>
                      <a:pt x="9043" y="7073"/>
                      <a:pt x="8192" y="7073"/>
                    </a:cubicBezTo>
                    <a:cubicBezTo>
                      <a:pt x="7090" y="7073"/>
                      <a:pt x="6050" y="6506"/>
                      <a:pt x="5514" y="5655"/>
                    </a:cubicBezTo>
                    <a:lnTo>
                      <a:pt x="5514" y="5592"/>
                    </a:lnTo>
                    <a:cubicBezTo>
                      <a:pt x="5483" y="5592"/>
                      <a:pt x="5420" y="5655"/>
                      <a:pt x="5388" y="5655"/>
                    </a:cubicBezTo>
                    <a:lnTo>
                      <a:pt x="4632" y="5655"/>
                    </a:lnTo>
                    <a:cubicBezTo>
                      <a:pt x="4065" y="5655"/>
                      <a:pt x="3592" y="5182"/>
                      <a:pt x="3592" y="4584"/>
                    </a:cubicBezTo>
                    <a:lnTo>
                      <a:pt x="3592" y="1748"/>
                    </a:lnTo>
                    <a:cubicBezTo>
                      <a:pt x="3592" y="1433"/>
                      <a:pt x="3498" y="1150"/>
                      <a:pt x="3340" y="929"/>
                    </a:cubicBezTo>
                    <a:cubicBezTo>
                      <a:pt x="2987" y="283"/>
                      <a:pt x="2407" y="0"/>
                      <a:pt x="182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2"/>
              <p:cNvSpPr/>
              <p:nvPr/>
            </p:nvSpPr>
            <p:spPr>
              <a:xfrm>
                <a:off x="-17783500" y="3763075"/>
                <a:ext cx="191400" cy="194350"/>
              </a:xfrm>
              <a:custGeom>
                <a:rect b="b" l="l" r="r" t="t"/>
                <a:pathLst>
                  <a:path extrusionOk="0" h="7774" w="7656">
                    <a:moveTo>
                      <a:pt x="3368" y="1"/>
                    </a:moveTo>
                    <a:cubicBezTo>
                      <a:pt x="3223" y="1"/>
                      <a:pt x="3077" y="8"/>
                      <a:pt x="2930" y="23"/>
                    </a:cubicBezTo>
                    <a:cubicBezTo>
                      <a:pt x="1764" y="149"/>
                      <a:pt x="693" y="779"/>
                      <a:pt x="0" y="1725"/>
                    </a:cubicBezTo>
                    <a:cubicBezTo>
                      <a:pt x="315" y="2166"/>
                      <a:pt x="504" y="2670"/>
                      <a:pt x="504" y="3237"/>
                    </a:cubicBezTo>
                    <a:lnTo>
                      <a:pt x="504" y="6041"/>
                    </a:lnTo>
                    <a:cubicBezTo>
                      <a:pt x="504" y="6261"/>
                      <a:pt x="662" y="6419"/>
                      <a:pt x="851" y="6419"/>
                    </a:cubicBezTo>
                    <a:lnTo>
                      <a:pt x="1418" y="6419"/>
                    </a:lnTo>
                    <a:cubicBezTo>
                      <a:pt x="1418" y="6419"/>
                      <a:pt x="1418" y="6356"/>
                      <a:pt x="1386" y="6356"/>
                    </a:cubicBezTo>
                    <a:cubicBezTo>
                      <a:pt x="1260" y="6041"/>
                      <a:pt x="1197" y="5694"/>
                      <a:pt x="1197" y="5348"/>
                    </a:cubicBezTo>
                    <a:lnTo>
                      <a:pt x="1197" y="4749"/>
                    </a:lnTo>
                    <a:cubicBezTo>
                      <a:pt x="1197" y="3363"/>
                      <a:pt x="2268" y="2197"/>
                      <a:pt x="3560" y="2166"/>
                    </a:cubicBezTo>
                    <a:cubicBezTo>
                      <a:pt x="3634" y="2159"/>
                      <a:pt x="3707" y="2156"/>
                      <a:pt x="3779" y="2156"/>
                    </a:cubicBezTo>
                    <a:cubicBezTo>
                      <a:pt x="4417" y="2156"/>
                      <a:pt x="4997" y="2403"/>
                      <a:pt x="5450" y="2827"/>
                    </a:cubicBezTo>
                    <a:cubicBezTo>
                      <a:pt x="5986" y="3300"/>
                      <a:pt x="6238" y="3930"/>
                      <a:pt x="6238" y="4623"/>
                    </a:cubicBezTo>
                    <a:lnTo>
                      <a:pt x="6238" y="5001"/>
                    </a:lnTo>
                    <a:cubicBezTo>
                      <a:pt x="6238" y="5789"/>
                      <a:pt x="5639" y="6419"/>
                      <a:pt x="4852" y="6419"/>
                    </a:cubicBezTo>
                    <a:cubicBezTo>
                      <a:pt x="4064" y="6419"/>
                      <a:pt x="3371" y="5789"/>
                      <a:pt x="3371" y="5001"/>
                    </a:cubicBezTo>
                    <a:lnTo>
                      <a:pt x="3371" y="4623"/>
                    </a:lnTo>
                    <a:cubicBezTo>
                      <a:pt x="3371" y="4434"/>
                      <a:pt x="3529" y="4276"/>
                      <a:pt x="3749" y="4276"/>
                    </a:cubicBezTo>
                    <a:cubicBezTo>
                      <a:pt x="3938" y="4276"/>
                      <a:pt x="4096" y="4434"/>
                      <a:pt x="4096" y="4623"/>
                    </a:cubicBezTo>
                    <a:lnTo>
                      <a:pt x="4096" y="5001"/>
                    </a:lnTo>
                    <a:cubicBezTo>
                      <a:pt x="4096" y="5379"/>
                      <a:pt x="4442" y="5694"/>
                      <a:pt x="4852" y="5694"/>
                    </a:cubicBezTo>
                    <a:cubicBezTo>
                      <a:pt x="5230" y="5694"/>
                      <a:pt x="5545" y="5379"/>
                      <a:pt x="5545" y="5001"/>
                    </a:cubicBezTo>
                    <a:lnTo>
                      <a:pt x="5545" y="4623"/>
                    </a:lnTo>
                    <a:cubicBezTo>
                      <a:pt x="5545" y="4119"/>
                      <a:pt x="5356" y="3678"/>
                      <a:pt x="5009" y="3331"/>
                    </a:cubicBezTo>
                    <a:cubicBezTo>
                      <a:pt x="4631" y="2985"/>
                      <a:pt x="4127" y="2827"/>
                      <a:pt x="3655" y="2827"/>
                    </a:cubicBezTo>
                    <a:cubicBezTo>
                      <a:pt x="2709" y="2859"/>
                      <a:pt x="1953" y="3741"/>
                      <a:pt x="1953" y="4717"/>
                    </a:cubicBezTo>
                    <a:lnTo>
                      <a:pt x="1953" y="5316"/>
                    </a:lnTo>
                    <a:cubicBezTo>
                      <a:pt x="1953" y="5946"/>
                      <a:pt x="2205" y="6576"/>
                      <a:pt x="2583" y="6954"/>
                    </a:cubicBezTo>
                    <a:cubicBezTo>
                      <a:pt x="3056" y="7458"/>
                      <a:pt x="3749" y="7773"/>
                      <a:pt x="4474" y="7773"/>
                    </a:cubicBezTo>
                    <a:cubicBezTo>
                      <a:pt x="5104" y="7773"/>
                      <a:pt x="5702" y="7584"/>
                      <a:pt x="6175" y="7269"/>
                    </a:cubicBezTo>
                    <a:cubicBezTo>
                      <a:pt x="7089" y="6734"/>
                      <a:pt x="7656" y="5726"/>
                      <a:pt x="7656" y="4560"/>
                    </a:cubicBezTo>
                    <a:lnTo>
                      <a:pt x="7656" y="4213"/>
                    </a:lnTo>
                    <a:cubicBezTo>
                      <a:pt x="7656" y="3111"/>
                      <a:pt x="7152" y="1914"/>
                      <a:pt x="6238" y="1126"/>
                    </a:cubicBezTo>
                    <a:cubicBezTo>
                      <a:pt x="5461" y="405"/>
                      <a:pt x="4440" y="1"/>
                      <a:pt x="336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>
                <a:off x="-17825250" y="3710075"/>
                <a:ext cx="54375" cy="76425"/>
              </a:xfrm>
              <a:custGeom>
                <a:rect b="b" l="l" r="r" t="t"/>
                <a:pathLst>
                  <a:path extrusionOk="0" h="3057" w="2175">
                    <a:moveTo>
                      <a:pt x="1103" y="1"/>
                    </a:moveTo>
                    <a:cubicBezTo>
                      <a:pt x="504" y="1"/>
                      <a:pt x="32" y="474"/>
                      <a:pt x="32" y="1041"/>
                    </a:cubicBezTo>
                    <a:cubicBezTo>
                      <a:pt x="32" y="1356"/>
                      <a:pt x="189" y="1639"/>
                      <a:pt x="410" y="1828"/>
                    </a:cubicBezTo>
                    <a:lnTo>
                      <a:pt x="0" y="2868"/>
                    </a:lnTo>
                    <a:cubicBezTo>
                      <a:pt x="252" y="2899"/>
                      <a:pt x="473" y="2931"/>
                      <a:pt x="662" y="3057"/>
                    </a:cubicBezTo>
                    <a:lnTo>
                      <a:pt x="1071" y="2112"/>
                    </a:lnTo>
                    <a:lnTo>
                      <a:pt x="1103" y="2112"/>
                    </a:lnTo>
                    <a:cubicBezTo>
                      <a:pt x="1702" y="2112"/>
                      <a:pt x="2174" y="1639"/>
                      <a:pt x="2174" y="1041"/>
                    </a:cubicBezTo>
                    <a:cubicBezTo>
                      <a:pt x="2174" y="474"/>
                      <a:pt x="1702" y="1"/>
                      <a:pt x="1103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" name="Google Shape;171;p22"/>
            <p:cNvSpPr txBox="1"/>
            <p:nvPr/>
          </p:nvSpPr>
          <p:spPr>
            <a:xfrm>
              <a:off x="3636325" y="3182531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GABA-acting food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3882430" y="2889300"/>
              <a:ext cx="17823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EXPERIMENTAL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3" name="Google Shape;173;p22"/>
          <p:cNvGrpSpPr/>
          <p:nvPr/>
        </p:nvGrpSpPr>
        <p:grpSpPr>
          <a:xfrm>
            <a:off x="672675" y="2063050"/>
            <a:ext cx="4621111" cy="996575"/>
            <a:chOff x="2476988" y="2029425"/>
            <a:chExt cx="4621111" cy="996575"/>
          </a:xfrm>
        </p:grpSpPr>
        <p:sp>
          <p:nvSpPr>
            <p:cNvPr id="174" name="Google Shape;174;p22"/>
            <p:cNvSpPr/>
            <p:nvPr/>
          </p:nvSpPr>
          <p:spPr>
            <a:xfrm>
              <a:off x="2477000" y="2029425"/>
              <a:ext cx="3885465" cy="736725"/>
            </a:xfrm>
            <a:custGeom>
              <a:rect b="b" l="l" r="r" t="t"/>
              <a:pathLst>
                <a:path extrusionOk="0" h="29469" w="140816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2476988" y="2029425"/>
              <a:ext cx="882275" cy="996575"/>
            </a:xfrm>
            <a:custGeom>
              <a:rect b="b" l="l" r="r" t="t"/>
              <a:pathLst>
                <a:path extrusionOk="0" h="39863" w="35291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6" name="Google Shape;176;p22"/>
            <p:cNvGrpSpPr/>
            <p:nvPr/>
          </p:nvGrpSpPr>
          <p:grpSpPr>
            <a:xfrm>
              <a:off x="6698797" y="2173121"/>
              <a:ext cx="399302" cy="449325"/>
              <a:chOff x="-17878825" y="3334400"/>
              <a:chExt cx="270200" cy="304050"/>
            </a:xfrm>
          </p:grpSpPr>
          <p:sp>
            <p:nvSpPr>
              <p:cNvPr id="177" name="Google Shape;177;p22"/>
              <p:cNvSpPr/>
              <p:nvPr/>
            </p:nvSpPr>
            <p:spPr>
              <a:xfrm>
                <a:off x="-17683475" y="3334400"/>
                <a:ext cx="74850" cy="74050"/>
              </a:xfrm>
              <a:custGeom>
                <a:rect b="b" l="l" r="r" t="t"/>
                <a:pathLst>
                  <a:path extrusionOk="0" h="2962" w="2994">
                    <a:moveTo>
                      <a:pt x="1985" y="0"/>
                    </a:moveTo>
                    <a:cubicBezTo>
                      <a:pt x="1197" y="0"/>
                      <a:pt x="473" y="378"/>
                      <a:pt x="0" y="945"/>
                    </a:cubicBezTo>
                    <a:cubicBezTo>
                      <a:pt x="630" y="1481"/>
                      <a:pt x="1229" y="2174"/>
                      <a:pt x="1670" y="2962"/>
                    </a:cubicBezTo>
                    <a:lnTo>
                      <a:pt x="2867" y="473"/>
                    </a:lnTo>
                    <a:cubicBezTo>
                      <a:pt x="2993" y="252"/>
                      <a:pt x="2836" y="0"/>
                      <a:pt x="2552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2"/>
              <p:cNvSpPr/>
              <p:nvPr/>
            </p:nvSpPr>
            <p:spPr>
              <a:xfrm>
                <a:off x="-17752000" y="3513975"/>
                <a:ext cx="16550" cy="16550"/>
              </a:xfrm>
              <a:custGeom>
                <a:rect b="b" l="l" r="r" t="t"/>
                <a:pathLst>
                  <a:path extrusionOk="0" h="662" w="662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441"/>
                      <a:pt x="158" y="536"/>
                      <a:pt x="347" y="662"/>
                    </a:cubicBezTo>
                    <a:cubicBezTo>
                      <a:pt x="504" y="599"/>
                      <a:pt x="630" y="473"/>
                      <a:pt x="662" y="378"/>
                    </a:cubicBezTo>
                    <a:lnTo>
                      <a:pt x="662" y="284"/>
                    </a:lnTo>
                    <a:cubicBezTo>
                      <a:pt x="630" y="126"/>
                      <a:pt x="504" y="0"/>
                      <a:pt x="347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2"/>
              <p:cNvSpPr/>
              <p:nvPr/>
            </p:nvSpPr>
            <p:spPr>
              <a:xfrm>
                <a:off x="-17770900" y="3614000"/>
                <a:ext cx="52775" cy="24450"/>
              </a:xfrm>
              <a:custGeom>
                <a:rect b="b" l="l" r="r" t="t"/>
                <a:pathLst>
                  <a:path extrusionOk="0" h="978" w="2111">
                    <a:moveTo>
                      <a:pt x="1071" y="0"/>
                    </a:moveTo>
                    <a:cubicBezTo>
                      <a:pt x="756" y="252"/>
                      <a:pt x="378" y="410"/>
                      <a:pt x="0" y="536"/>
                    </a:cubicBezTo>
                    <a:lnTo>
                      <a:pt x="0" y="630"/>
                    </a:lnTo>
                    <a:cubicBezTo>
                      <a:pt x="0" y="851"/>
                      <a:pt x="158" y="977"/>
                      <a:pt x="347" y="977"/>
                    </a:cubicBezTo>
                    <a:lnTo>
                      <a:pt x="1764" y="977"/>
                    </a:lnTo>
                    <a:cubicBezTo>
                      <a:pt x="1953" y="977"/>
                      <a:pt x="2111" y="851"/>
                      <a:pt x="2111" y="630"/>
                    </a:cubicBezTo>
                    <a:lnTo>
                      <a:pt x="2111" y="536"/>
                    </a:lnTo>
                    <a:cubicBezTo>
                      <a:pt x="1733" y="410"/>
                      <a:pt x="1386" y="252"/>
                      <a:pt x="107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2"/>
              <p:cNvSpPr/>
              <p:nvPr/>
            </p:nvSpPr>
            <p:spPr>
              <a:xfrm>
                <a:off x="-17878825" y="3334400"/>
                <a:ext cx="74075" cy="74050"/>
              </a:xfrm>
              <a:custGeom>
                <a:rect b="b" l="l" r="r" t="t"/>
                <a:pathLst>
                  <a:path extrusionOk="0" h="2962" w="2963">
                    <a:moveTo>
                      <a:pt x="410" y="0"/>
                    </a:moveTo>
                    <a:cubicBezTo>
                      <a:pt x="127" y="0"/>
                      <a:pt x="1" y="284"/>
                      <a:pt x="95" y="536"/>
                    </a:cubicBezTo>
                    <a:lnTo>
                      <a:pt x="1324" y="2962"/>
                    </a:lnTo>
                    <a:cubicBezTo>
                      <a:pt x="1765" y="2174"/>
                      <a:pt x="2301" y="1512"/>
                      <a:pt x="2962" y="945"/>
                    </a:cubicBezTo>
                    <a:cubicBezTo>
                      <a:pt x="2490" y="378"/>
                      <a:pt x="1797" y="0"/>
                      <a:pt x="100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1" name="Google Shape;181;p22"/>
            <p:cNvSpPr txBox="1"/>
            <p:nvPr/>
          </p:nvSpPr>
          <p:spPr>
            <a:xfrm>
              <a:off x="3636325" y="2397043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Behavioral Soberness Test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3822945" y="2092225"/>
              <a:ext cx="19554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TOLERANCE TEST #1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3" name="Google Shape;183;p22"/>
          <p:cNvGrpSpPr/>
          <p:nvPr/>
        </p:nvGrpSpPr>
        <p:grpSpPr>
          <a:xfrm>
            <a:off x="672675" y="1277550"/>
            <a:ext cx="3885478" cy="996575"/>
            <a:chOff x="2476988" y="1243925"/>
            <a:chExt cx="3885478" cy="996575"/>
          </a:xfrm>
        </p:grpSpPr>
        <p:sp>
          <p:nvSpPr>
            <p:cNvPr id="184" name="Google Shape;184;p22"/>
            <p:cNvSpPr/>
            <p:nvPr/>
          </p:nvSpPr>
          <p:spPr>
            <a:xfrm>
              <a:off x="2477000" y="1243925"/>
              <a:ext cx="3885465" cy="736700"/>
            </a:xfrm>
            <a:custGeom>
              <a:rect b="b" l="l" r="r" t="t"/>
              <a:pathLst>
                <a:path extrusionOk="0" h="29468" w="140816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306913" y="1557063"/>
              <a:ext cx="44675" cy="204800"/>
            </a:xfrm>
            <a:custGeom>
              <a:rect b="b" l="l" r="r" t="t"/>
              <a:pathLst>
                <a:path extrusionOk="0" h="8192" w="1787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3247388" y="1594263"/>
              <a:ext cx="44650" cy="167600"/>
            </a:xfrm>
            <a:custGeom>
              <a:rect b="b" l="l" r="r" t="t"/>
              <a:pathLst>
                <a:path extrusionOk="0" h="6704" w="1786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191713" y="1631488"/>
              <a:ext cx="44675" cy="130375"/>
            </a:xfrm>
            <a:custGeom>
              <a:rect b="b" l="l" r="r" t="t"/>
              <a:pathLst>
                <a:path extrusionOk="0" h="5215" w="1787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132188" y="1672563"/>
              <a:ext cx="44675" cy="89300"/>
            </a:xfrm>
            <a:custGeom>
              <a:rect b="b" l="l" r="r" t="t"/>
              <a:pathLst>
                <a:path extrusionOk="0" h="3572" w="1787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2476988" y="1243925"/>
              <a:ext cx="882275" cy="996575"/>
            </a:xfrm>
            <a:custGeom>
              <a:rect b="b" l="l" r="r" t="t"/>
              <a:pathLst>
                <a:path extrusionOk="0" h="39863" w="35291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2743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" name="Google Shape;190;p22"/>
            <p:cNvSpPr txBox="1"/>
            <p:nvPr/>
          </p:nvSpPr>
          <p:spPr>
            <a:xfrm>
              <a:off x="3636325" y="1606618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Ethanol-laced food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98378" y="1360300"/>
              <a:ext cx="15504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DEVELOPMENT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92" name="Google Shape;192;p22"/>
          <p:cNvSpPr/>
          <p:nvPr/>
        </p:nvSpPr>
        <p:spPr>
          <a:xfrm>
            <a:off x="4731650" y="1782975"/>
            <a:ext cx="588300" cy="285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4869724" y="2274124"/>
            <a:ext cx="3981944" cy="1373068"/>
            <a:chOff x="1277099" y="989663"/>
            <a:chExt cx="5188201" cy="1802400"/>
          </a:xfrm>
        </p:grpSpPr>
        <p:sp>
          <p:nvSpPr>
            <p:cNvPr id="194" name="Google Shape;194;p22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Tolerance Testing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1277099" y="1263563"/>
              <a:ext cx="5188200" cy="15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Independents: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Nothing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Baclofen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Natural Supplements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Google Shape;196;p22"/>
          <p:cNvSpPr txBox="1"/>
          <p:nvPr/>
        </p:nvSpPr>
        <p:spPr>
          <a:xfrm>
            <a:off x="0" y="46818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(11)	Kumar, S.; Porcu, P.; Werner, D. F.; Matthews, D. B.; Diaz-Granados, J. L.; Helfand, R. S.; Morrow, A. L. The Role of GABAA Receptors in the Acute and Chronic Effects of Ethanol: A Decade of Progress.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Psychopharmacology (Berl)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2009,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529. https://doi.org/10.1007/s00213-009-1562-z.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(13)	Bruni, O.; Ferini-Strambi, L.; Giacomoni, E.; Pellegrino, P. Herbal Remedies and Their Possible Effect on the GABAergic System and Sleep.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Nutrients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530. https://doi.org/10.3390/nu13020530.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(15)	Kaun, K. R.; Devineni, A. V.; Heberlein, U. Drosophila Melanogaster as a Model to Study Drug Addiction.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Hum. Genet.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2012,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131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(6), 959–975. https://doi.org/10.1007/s00439-012-1146-6.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Tolerance Testing</a:t>
            </a: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388" y="1015350"/>
            <a:ext cx="3087400" cy="3669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03" name="Google Shape;203;p23"/>
          <p:cNvGrpSpPr/>
          <p:nvPr/>
        </p:nvGrpSpPr>
        <p:grpSpPr>
          <a:xfrm>
            <a:off x="1121212" y="1209425"/>
            <a:ext cx="3513457" cy="1143975"/>
            <a:chOff x="1277105" y="989660"/>
            <a:chExt cx="5188212" cy="1914602"/>
          </a:xfrm>
        </p:grpSpPr>
        <p:sp>
          <p:nvSpPr>
            <p:cNvPr id="204" name="Google Shape;204;p23"/>
            <p:cNvSpPr txBox="1"/>
            <p:nvPr/>
          </p:nvSpPr>
          <p:spPr>
            <a:xfrm>
              <a:off x="1277105" y="989660"/>
              <a:ext cx="5188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Inebriometric Measurement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1277118" y="1263563"/>
              <a:ext cx="5188200" cy="16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Can be 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varied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in complexity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Will perform standardizations at different L/min of 95% EtOH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1121212" y="2571750"/>
            <a:ext cx="4904925" cy="1612200"/>
            <a:chOff x="1277100" y="989663"/>
            <a:chExt cx="5188201" cy="1612200"/>
          </a:xfrm>
        </p:grpSpPr>
        <p:sp>
          <p:nvSpPr>
            <p:cNvPr id="207" name="Google Shape;207;p23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Acute Functional Tolerance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1277101" y="1263563"/>
              <a:ext cx="5188200" cy="13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Qualitative measurement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Behavioral assay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Motor coordination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Loss of righting reflex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9" name="Google Shape;209;p23"/>
          <p:cNvSpPr txBox="1"/>
          <p:nvPr/>
        </p:nvSpPr>
        <p:spPr>
          <a:xfrm>
            <a:off x="0" y="468462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(11)	Kumar, S.; Porcu, P.; Werner, D. F.; Matthews, D. B.; Diaz-Granados, J. L.; Helfand, R. S.; Morrow, A. L. The Role of GABAA Receptors in the Acute and Chronic Effects of Ethanol: A Decade of Progress.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Psychopharmacology (Berl)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2009,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529. https://doi.org/10.1007/s00213-009-1562-z.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(16)	Dawson, A. G.; Heidari, P.; Gadagkar, S. R.; Murray, M. J.; Call, G. B. An Airtight Approach to the Inebriometer.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Fly (Austin)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2013,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112–117. https://doi.org/10.4161/fly.24142.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(17)	Moore, M. S.; DeZazzo, J.; Luk, A. Y.; Tully, T.; Singh, C. M.; Heberlein, U. Ethanol Intoxication in Drosophila: Genetic and Pharmacological Evidence for Regulation by the cAMP Signaling Pathway.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Cell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1998,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93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(6), 997–1007. https://doi.org/10.1016/S0092-8674(00)81205-2.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2544950" y="1209425"/>
            <a:ext cx="53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216" name="Google Shape;216;p24"/>
          <p:cNvGrpSpPr/>
          <p:nvPr/>
        </p:nvGrpSpPr>
        <p:grpSpPr>
          <a:xfrm>
            <a:off x="457199" y="1106225"/>
            <a:ext cx="5882563" cy="1791000"/>
            <a:chOff x="1277100" y="989663"/>
            <a:chExt cx="6222301" cy="1791000"/>
          </a:xfrm>
        </p:grpSpPr>
        <p:sp>
          <p:nvSpPr>
            <p:cNvPr id="217" name="Google Shape;217;p24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Future Research Goals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8" name="Google Shape;218;p24"/>
            <p:cNvSpPr txBox="1"/>
            <p:nvPr/>
          </p:nvSpPr>
          <p:spPr>
            <a:xfrm>
              <a:off x="1277101" y="1263563"/>
              <a:ext cx="62223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Comparative efficiencies in over the counter GABA supplements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Effective supplement dosing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Weaning off of dosages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Only if shown statistically significant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Variations of assay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" name="Google Shape;219;p24"/>
          <p:cNvGrpSpPr/>
          <p:nvPr/>
        </p:nvGrpSpPr>
        <p:grpSpPr>
          <a:xfrm>
            <a:off x="457199" y="2897225"/>
            <a:ext cx="5882563" cy="1302600"/>
            <a:chOff x="1277100" y="989663"/>
            <a:chExt cx="6222301" cy="1302600"/>
          </a:xfrm>
        </p:grpSpPr>
        <p:sp>
          <p:nvSpPr>
            <p:cNvPr id="220" name="Google Shape;220;p24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Applications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1" name="Google Shape;221;p24"/>
            <p:cNvSpPr txBox="1"/>
            <p:nvPr/>
          </p:nvSpPr>
          <p:spPr>
            <a:xfrm>
              <a:off x="1277101" y="1263563"/>
              <a:ext cx="62223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Cheap alternatives to alcohol abstinence therapy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Reference for neurotransmitter work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Alcohol treatment protocols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435300" y="1000425"/>
            <a:ext cx="82734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(1)	Ritchie, H.; Roser, M. Alcohol Consumption.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World in Data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2018.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(2)	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 Abuse Statistics [2023]: National + State Data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NCDAS. https://drugabusestatistics.org/alcohol-abuse-statistics/ (accessed 2023-10-09).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(3)	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https://www.who.int/news-room/fact-sheets/detail/alcohol (accessed 2023-10-09).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(4)	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 Use Disorder (AUD) in the United States: Age Groups and Demographic Characteristics | National Institute on Alcohol Abuse and Alcoholism (NIAAA)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https://www.niaaa.nih.gov/alcohols-effects-health/alcohol-topics/alcohol-facts-and-statistics/alcohol-use-disorder-aud-united-states-age-groups-and-demographic-characteristics (accessed 2023-10-09).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(5)	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Alcohol-Related Emergencies and Deaths in the United States | National Institute on Alcohol Abuse and Alcoholism (NIAAA)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https://www.niaaa.nih.gov/alcohols-effects-health/alcohol-topics/alcohol-facts-and-statistics/alcohol-related-emergencies-and-deaths-united-states (accessed 2023-10-09).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(6)	Umar, Z.; Haseeb ul Rasool, M.; Muhammad, S.; Yousaf, S.; Nassar, M.; Ilyas, U.; Hosna, A. U.; Parikh, A.; Bhangal, R.; Ahmed, N.; Ariyaratnam, J.; Trandafirescu, T. Phenobarbital and Alcohol Withdrawal Syndrome: A Systematic Review and Meta-Analysis.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Cureus 15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e33695. https://doi.org/10.7759/cureus.33695.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(7)	Addolorato, G.; Leggio, L.; Hopf, F. W.; Diana, M.; Bonci, A. Novel Therapeutic Strategies for Alcohol and Drug Addiction: Focus on GABA, Ion Channels and Transcranial Magnetic Stimulation.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Neuropsychopharmacol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2012,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37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163–177. https://doi.org/10.1038/npp.2011.216.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(8)	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Understanding Alcohol Use Disorder | National Institute on Alcohol Abuse and Alcoholism (NIAAA)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https://www.niaaa.nih.gov/publications/brochures-and-fact-sheets/understanding-alcohol-use-disorder (accessed 2023-10-11).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(9)	Henley, C. The Membrane at Rest. 2021.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435300" y="1000425"/>
            <a:ext cx="8273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(10)	Ho, I. K.; Yu, S. Effects of Barbiturates on GABA System: Comparison to Alcohol and Benzodiazepines.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Keio Journal of Medicine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1991,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183–186. https://doi.org/10.2302/kjm.40.183.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(11)	Kumar, S.; Porcu, P.; Werner, D. F.; Matthews, D. B.; Diaz-Granados, J. L.; Helfand, R. S.; Morrow, A. L. The Role of GABAA Receptors in the Acute and Chronic Effects of Ethanol: A Decade of Progress.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Psychopharmacology (Berl)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2009,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205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529. https://doi.org/10.1007/s00213-009-1562-z.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(12)	Grider, M. H.; Jessu, R.; Kabir, R. Physiology, Action Potential. In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StatPearls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; StatPearls Publishing: Treasure Island (FL), 2023.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(13)	Bruni, O.; Ferini-Strambi, L.; Giacomoni, E.; Pellegrino, P. Herbal Remedies and Their Possible Effect on the GABAergic System and Sleep.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Nutrients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530. https://doi.org/10.3390/nu13020530.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(14)	Criswell, H. E.; Breese, G. R. A Conceptualization of Integrated Actions of Ethanol Contributing to Its GABAmimetic Profile: A Commentary.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Neuropsychopharmacol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2005,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30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(8), 1407–1425. https://doi.org/10.1038/sj.npp.1300750.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(15)	Kaun, K. R.; Devineni, A. V.; Heberlein, U. Drosophila Melanogaster as a Model to Study Drug Addiction.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Hum. Genet.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2012,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131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(6), 959–975. https://doi.org/10.1007/s00439-012-1146-6.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(16)	Dawson, A. G.; Heidari, P.; Gadagkar, S. R.; Murray, M. J.; Call, G. B. An Airtight Approach to the Inebriometer.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Fly (Austin)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2013,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112–117. https://doi.org/10.4161/fly.24142.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(17)	Moore, M. S.; DeZazzo, J.; Luk, A. Y.; Tully, T.; Singh, C. M.; Heberlein, U. Ethanol Intoxication in Drosophila: Genetic and Pharmacological Evidence for Regulation by the cAMP Signaling Pathway.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Cell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1998, </a:t>
            </a:r>
            <a:r>
              <a:rPr b="1" i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93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(6), 997–1007. https://doi.org/10.1016/S0092-8674(00)81205-2.</a:t>
            </a:r>
            <a:endParaRPr b="1" sz="12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457200" y="549750"/>
            <a:ext cx="8229600" cy="98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Thank you!</a:t>
            </a:r>
            <a:endParaRPr sz="5000"/>
          </a:p>
        </p:txBody>
      </p:sp>
      <p:grpSp>
        <p:nvGrpSpPr>
          <p:cNvPr id="239" name="Google Shape;239;p27"/>
          <p:cNvGrpSpPr/>
          <p:nvPr/>
        </p:nvGrpSpPr>
        <p:grpSpPr>
          <a:xfrm>
            <a:off x="2741837" y="1871775"/>
            <a:ext cx="3660334" cy="1468597"/>
            <a:chOff x="1060200" y="989661"/>
            <a:chExt cx="5405101" cy="2457902"/>
          </a:xfrm>
        </p:grpSpPr>
        <p:sp>
          <p:nvSpPr>
            <p:cNvPr id="240" name="Google Shape;240;p27"/>
            <p:cNvSpPr txBox="1"/>
            <p:nvPr/>
          </p:nvSpPr>
          <p:spPr>
            <a:xfrm>
              <a:off x="1060200" y="989661"/>
              <a:ext cx="54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Acknowledgements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1" name="Google Shape;241;p27"/>
            <p:cNvSpPr txBox="1"/>
            <p:nvPr/>
          </p:nvSpPr>
          <p:spPr>
            <a:xfrm>
              <a:off x="1060201" y="1436063"/>
              <a:ext cx="5405100" cy="20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Dr. David Lent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Dr. Krishnan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Department of Chemistry &amp; Biochemistry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Department of Biology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2" name="Google Shape;242;p27"/>
          <p:cNvSpPr txBox="1"/>
          <p:nvPr>
            <p:ph type="title"/>
          </p:nvPr>
        </p:nvSpPr>
        <p:spPr>
          <a:xfrm>
            <a:off x="457200" y="3587300"/>
            <a:ext cx="8229600" cy="98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Any questions?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idx="4294967295"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Alcoholism in the World-Wide</a:t>
            </a:r>
            <a:endParaRPr/>
          </a:p>
        </p:txBody>
      </p:sp>
      <p:pic>
        <p:nvPicPr>
          <p:cNvPr id="49" name="Google Shape;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38" y="919375"/>
            <a:ext cx="6639525" cy="3458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" name="Google Shape;50;p14"/>
          <p:cNvSpPr txBox="1"/>
          <p:nvPr/>
        </p:nvSpPr>
        <p:spPr>
          <a:xfrm>
            <a:off x="0" y="46818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(1)	Ritchie, H.; Roser, M. Alcohol Consumption.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World in Data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2018.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(2)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 Abuse Statistics [2023]: National + State Data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NCDAS. https://drugabusestatistics.org/alcohol-abuse-statistics/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(3)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https://www.who.int/news-room/fact-sheets/detail/alcohol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4294967295"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Alcoholism in the United States</a:t>
            </a:r>
            <a:endParaRPr/>
          </a:p>
        </p:txBody>
      </p:sp>
      <p:pic>
        <p:nvPicPr>
          <p:cNvPr id="56" name="Google Shape;56;p1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750" y="870137"/>
            <a:ext cx="5496501" cy="340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/>
          <p:nvPr/>
        </p:nvSpPr>
        <p:spPr>
          <a:xfrm>
            <a:off x="0" y="440460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(1)	Ritchie, H.; Roser, M. Alcohol Consumption.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World in Data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2018.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(2)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 Abuse Statistics [2023]: National + State Data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NCDAS. https://drugabusestatistics.org/alcohol-abuse-statistics/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(3)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https://www.who.int/news-room/fact-sheets/detail/alcohol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(4)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 Use Disorder (AUD) in the United States: Age Groups and Demographic Characteristics | National Institute on Alcohol Abuse and Alcoholism (NIAAA)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https://www.niaaa.nih.gov/alcohols-effects-health/alcohol-topics/alcohol-facts-and-statistics/alcohol-use-disorder-aud-united-states-age-groups-and-demographic-characteristics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(5)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Alcohol-Related Emergencies and Deaths in the United States | National Institute on Alcohol Abuse and Alcoholism (NIAAA)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https://www.niaaa.nih.gov/alcohols-effects-health/alcohol-topics/alcohol-facts-and-statistics/alcohol-related-emergencies-and-deaths-united-states (accessed 2023-10-09).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Ethanol Addiction</a:t>
            </a:r>
            <a:endParaRPr/>
          </a:p>
        </p:txBody>
      </p:sp>
      <p:grpSp>
        <p:nvGrpSpPr>
          <p:cNvPr id="63" name="Google Shape;63;p16"/>
          <p:cNvGrpSpPr/>
          <p:nvPr/>
        </p:nvGrpSpPr>
        <p:grpSpPr>
          <a:xfrm>
            <a:off x="3781874" y="1236875"/>
            <a:ext cx="4904924" cy="1405800"/>
            <a:chOff x="1277100" y="989663"/>
            <a:chExt cx="5188200" cy="1405800"/>
          </a:xfrm>
        </p:grpSpPr>
        <p:sp>
          <p:nvSpPr>
            <p:cNvPr id="64" name="Google Shape;64;p16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Ethanol Withdrawal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65;p16"/>
            <p:cNvSpPr txBox="1"/>
            <p:nvPr/>
          </p:nvSpPr>
          <p:spPr>
            <a:xfrm>
              <a:off x="1277100" y="1263563"/>
              <a:ext cx="5188200" cy="11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Characterized by</a:t>
              </a: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alcohol withdrawal syndrome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Nausea, sweating, headaches, tachycardia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Seizures and delirium tremens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" name="Google Shape;66;p16"/>
          <p:cNvGrpSpPr/>
          <p:nvPr/>
        </p:nvGrpSpPr>
        <p:grpSpPr>
          <a:xfrm>
            <a:off x="3781851" y="3025875"/>
            <a:ext cx="4904924" cy="1405800"/>
            <a:chOff x="1277100" y="989663"/>
            <a:chExt cx="5188200" cy="1405800"/>
          </a:xfrm>
        </p:grpSpPr>
        <p:sp>
          <p:nvSpPr>
            <p:cNvPr id="67" name="Google Shape;67;p16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Current Treatments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8" name="Google Shape;68;p16"/>
            <p:cNvSpPr txBox="1"/>
            <p:nvPr/>
          </p:nvSpPr>
          <p:spPr>
            <a:xfrm>
              <a:off x="1277100" y="1263563"/>
              <a:ext cx="5188200" cy="11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Influx of negative ions into neuronal membranes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Benzodiazepines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Barbiturates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2" marL="13716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Phenobarbital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" name="Google Shape;69;p16"/>
          <p:cNvGrpSpPr/>
          <p:nvPr/>
        </p:nvGrpSpPr>
        <p:grpSpPr>
          <a:xfrm>
            <a:off x="718600" y="3660414"/>
            <a:ext cx="2655311" cy="683661"/>
            <a:chOff x="5631625" y="3483064"/>
            <a:chExt cx="2655311" cy="683661"/>
          </a:xfrm>
        </p:grpSpPr>
        <p:sp>
          <p:nvSpPr>
            <p:cNvPr id="70" name="Google Shape;70;p16"/>
            <p:cNvSpPr/>
            <p:nvPr/>
          </p:nvSpPr>
          <p:spPr>
            <a:xfrm>
              <a:off x="6304450" y="3783638"/>
              <a:ext cx="309000" cy="80400"/>
            </a:xfrm>
            <a:custGeom>
              <a:rect b="b" l="l" r="r" t="t"/>
              <a:pathLst>
                <a:path extrusionOk="0" h="3216" w="1236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B5F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5631625" y="3483064"/>
              <a:ext cx="683690" cy="683661"/>
            </a:xfrm>
            <a:custGeom>
              <a:rect b="b" l="l" r="r" t="t"/>
              <a:pathLst>
                <a:path extrusionOk="0" h="23944" w="23945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B5FF9B"/>
            </a:solidFill>
            <a:ln cap="flat" cmpd="sng" w="19050">
              <a:solidFill>
                <a:srgbClr val="B5FF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6743500" y="3547613"/>
              <a:ext cx="1543436" cy="606350"/>
            </a:xfrm>
            <a:custGeom>
              <a:rect b="b" l="l" r="r" t="t"/>
              <a:pathLst>
                <a:path extrusionOk="0" h="24254" w="54829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rgbClr val="B5F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Treatment</a:t>
              </a:r>
              <a:endParaRPr sz="12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4" name="Google Shape;74;p16"/>
          <p:cNvGrpSpPr/>
          <p:nvPr/>
        </p:nvGrpSpPr>
        <p:grpSpPr>
          <a:xfrm>
            <a:off x="717938" y="2045388"/>
            <a:ext cx="2656610" cy="683721"/>
            <a:chOff x="4634313" y="1870025"/>
            <a:chExt cx="2656610" cy="683721"/>
          </a:xfrm>
        </p:grpSpPr>
        <p:sp>
          <p:nvSpPr>
            <p:cNvPr id="75" name="Google Shape;75;p16"/>
            <p:cNvSpPr/>
            <p:nvPr/>
          </p:nvSpPr>
          <p:spPr>
            <a:xfrm>
              <a:off x="5305375" y="2171838"/>
              <a:ext cx="310775" cy="80400"/>
            </a:xfrm>
            <a:custGeom>
              <a:rect b="b" l="l" r="r" t="t"/>
              <a:pathLst>
                <a:path extrusionOk="0" h="3216" w="12431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4634313" y="1870025"/>
              <a:ext cx="341689" cy="683721"/>
            </a:xfrm>
            <a:custGeom>
              <a:rect b="b" l="l" r="r" t="t"/>
              <a:pathLst>
                <a:path extrusionOk="0" h="23944" w="11966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4975975" y="1870025"/>
              <a:ext cx="342060" cy="683721"/>
            </a:xfrm>
            <a:custGeom>
              <a:rect b="b" l="l" r="r" t="t"/>
              <a:pathLst>
                <a:path extrusionOk="0" h="23944" w="11979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F9CB9C"/>
            </a:solidFill>
            <a:ln cap="flat" cmpd="sng" w="1905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5747550" y="1914663"/>
              <a:ext cx="1543373" cy="606350"/>
            </a:xfrm>
            <a:custGeom>
              <a:rect b="b" l="l" r="r" t="t"/>
              <a:pathLst>
                <a:path extrusionOk="0" h="24254" w="54817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F9CB9C"/>
            </a:solidFill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Destruction of Synaptic Homeostasis</a:t>
              </a:r>
              <a:endParaRPr sz="1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9" name="Google Shape;79;p16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0" name="Google Shape;80;p16"/>
          <p:cNvGrpSpPr/>
          <p:nvPr/>
        </p:nvGrpSpPr>
        <p:grpSpPr>
          <a:xfrm>
            <a:off x="718113" y="2853927"/>
            <a:ext cx="2656273" cy="683661"/>
            <a:chOff x="5068625" y="2672527"/>
            <a:chExt cx="2656273" cy="683661"/>
          </a:xfrm>
        </p:grpSpPr>
        <p:sp>
          <p:nvSpPr>
            <p:cNvPr id="81" name="Google Shape;81;p16"/>
            <p:cNvSpPr/>
            <p:nvPr/>
          </p:nvSpPr>
          <p:spPr>
            <a:xfrm>
              <a:off x="5068638" y="2672527"/>
              <a:ext cx="683690" cy="683661"/>
            </a:xfrm>
            <a:custGeom>
              <a:rect b="b" l="l" r="r" t="t"/>
              <a:pathLst>
                <a:path extrusionOk="0" h="23944" w="23945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068638" y="2672527"/>
              <a:ext cx="683690" cy="683661"/>
            </a:xfrm>
            <a:custGeom>
              <a:rect b="b" l="l" r="r" t="t"/>
              <a:pathLst>
                <a:path extrusionOk="0" h="23944" w="23945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19050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741775" y="2974913"/>
              <a:ext cx="309000" cy="80400"/>
            </a:xfrm>
            <a:custGeom>
              <a:rect b="b" l="l" r="r" t="t"/>
              <a:pathLst>
                <a:path extrusionOk="0" h="3216" w="1236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6181525" y="2731138"/>
              <a:ext cx="1543373" cy="606350"/>
            </a:xfrm>
            <a:custGeom>
              <a:rect b="b" l="l" r="r" t="t"/>
              <a:pathLst>
                <a:path extrusionOk="0" h="24254" w="54817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EA9999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Abstinence: Alcohol-Withdrawal Syndrome</a:t>
              </a:r>
              <a:endParaRPr sz="1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6" name="Google Shape;86;p16"/>
          <p:cNvGrpSpPr/>
          <p:nvPr/>
        </p:nvGrpSpPr>
        <p:grpSpPr>
          <a:xfrm>
            <a:off x="717725" y="1236863"/>
            <a:ext cx="2657048" cy="683721"/>
            <a:chOff x="4086475" y="1059513"/>
            <a:chExt cx="2657048" cy="683721"/>
          </a:xfrm>
        </p:grpSpPr>
        <p:sp>
          <p:nvSpPr>
            <p:cNvPr id="87" name="Google Shape;87;p16"/>
            <p:cNvSpPr/>
            <p:nvPr/>
          </p:nvSpPr>
          <p:spPr>
            <a:xfrm>
              <a:off x="4758125" y="1392288"/>
              <a:ext cx="237275" cy="14600"/>
            </a:xfrm>
            <a:custGeom>
              <a:rect b="b" l="l" r="r" t="t"/>
              <a:pathLst>
                <a:path extrusionOk="0" h="584" w="9491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4757825" y="1361013"/>
              <a:ext cx="310800" cy="80400"/>
            </a:xfrm>
            <a:custGeom>
              <a:rect b="b" l="l" r="r" t="t"/>
              <a:pathLst>
                <a:path extrusionOk="0" h="3216" w="12432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200150" y="1098188"/>
              <a:ext cx="1543373" cy="606350"/>
            </a:xfrm>
            <a:custGeom>
              <a:rect b="b" l="l" r="r" t="t"/>
              <a:pathLst>
                <a:path extrusionOk="0" h="24254" w="54817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Alcoholism</a:t>
              </a:r>
              <a:endParaRPr sz="1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086475" y="1059513"/>
              <a:ext cx="683721" cy="683721"/>
            </a:xfrm>
            <a:custGeom>
              <a:rect b="b" l="l" r="r" t="t"/>
              <a:pathLst>
                <a:path extrusionOk="0" h="23944" w="23944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rgbClr val="EEEEEE"/>
            </a:solidFill>
            <a:ln cap="flat" cmpd="sng" w="19050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428468" y="1059513"/>
              <a:ext cx="341718" cy="342060"/>
            </a:xfrm>
            <a:custGeom>
              <a:rect b="b" l="l" r="r" t="t"/>
              <a:pathLst>
                <a:path extrusionOk="0" h="11979" w="11967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FE599"/>
            </a:solidFill>
            <a:ln cap="flat" cmpd="sng" w="19050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3" name="Google Shape;93;p16"/>
          <p:cNvSpPr txBox="1"/>
          <p:nvPr/>
        </p:nvSpPr>
        <p:spPr>
          <a:xfrm>
            <a:off x="0" y="45894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(6)	Umar, Z.; Haseeb ul Rasool, M.; Muhammad, S.; Yousaf, S.; Nassar, M.; Ilyas, U.; Hosna, A. U.; Parikh, A.; Bhangal, R.; Ahmed, N.; Ariyaratnam, J.; Trandafirescu, T. Phenobarbital and Alcohol Withdrawal Syndrome: A Systematic Review and Meta-Analysis.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Cureus 15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e33695. https://doi.org/10.7759/cureus.33695.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(7)	Addolorato, G.; Leggio, L.; Hopf, F. W.; Diana, M.; Bonci, A. Novel Therapeutic Strategies for Alcohol and Drug Addiction: Focus on GABA, Ion Channels and Transcranial Magnetic Stimulation.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Neuropsychopharmacol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2012,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37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163–177. https://doi.org/10.1038/npp.2011.216.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(8)	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Understanding Alcohol Use Disorder | National Institute on Alcohol Abuse and Alcoholism (NIAAA)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https://www.niaaa.nih.gov/publications/brochures-and-fact-sheets/understanding-alcohol-use-disorder (accessed 2023-10-11).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Methodology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250" y="932700"/>
            <a:ext cx="6185500" cy="371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0" y="46818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(9)	Henley, C. The Membrane at Rest. 2021.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(10)	Ho, I. K.; Yu, S. Effects of Barbiturates on GABA System: Comparison to Alcohol and Benzodiazepines.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Keio Journal of Medicine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183–186. https://doi.org/10.2302/kjm.40.183.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(11)	Kumar, S.; Porcu, P.; Werner, D. F.; Matthews, D. B.; Diaz-Granados, J. L.; Helfand, R. S.; Morrow, A. L. The Role of GABAA Receptors in the Acute and Chronic Effects of Ethanol: A Decade of Progress.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Psychopharmacology (Berl)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2009,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529. https://doi.org/10.1007/s00213-009-1562-z.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Methodology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190" y="880850"/>
            <a:ext cx="5839620" cy="37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0" y="46818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(6)	Umar, Z.; Haseeb ul Rasool, M.; Muhammad, S.; Yousaf, S.; Nassar, M.; Ilyas, U.; Hosna, A. U.; Parikh, A.; Bhangal, R.; Ahmed, N.; Ariyaratnam, J.; Trandafirescu, T. Phenobarbital and Alcohol Withdrawal Syndrome: A Systematic Review and Meta-Analysis.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Cureus 15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e33695. </a:t>
            </a:r>
            <a:r>
              <a:rPr b="1" lang="en" sz="600" u="sng">
                <a:solidFill>
                  <a:schemeClr val="hlink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/>
              </a:rPr>
              <a:t>https://doi.org/10.7759/cureus.33695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endParaRPr/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(12)	Grider, M. H.; Jessu, R.; Kabir, R. Physiology, Action Potential. In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StatPearls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; StatPearls Publishing: Treasure Island (FL), 2023.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Gamma-aminobutyric acid (GABA)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413" y="908700"/>
            <a:ext cx="5264378" cy="405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9"/>
          <p:cNvGrpSpPr/>
          <p:nvPr/>
        </p:nvGrpSpPr>
        <p:grpSpPr>
          <a:xfrm>
            <a:off x="353075" y="1709349"/>
            <a:ext cx="3069339" cy="2082383"/>
            <a:chOff x="1277083" y="989664"/>
            <a:chExt cx="5188200" cy="957902"/>
          </a:xfrm>
        </p:grpSpPr>
        <p:sp>
          <p:nvSpPr>
            <p:cNvPr id="115" name="Google Shape;115;p19"/>
            <p:cNvSpPr txBox="1"/>
            <p:nvPr/>
          </p:nvSpPr>
          <p:spPr>
            <a:xfrm>
              <a:off x="1277083" y="989664"/>
              <a:ext cx="5188200" cy="21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GABA Receptor Modulation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1277083" y="1203566"/>
              <a:ext cx="51882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Multiple binding sites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GABA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Ethanol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Benzodiazepine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Barbiturates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Focus-site is </a:t>
              </a:r>
              <a:r>
                <a:rPr lang="en" sz="1500">
                  <a:solidFill>
                    <a:srgbClr val="21212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α1-GABA</a:t>
              </a:r>
              <a:r>
                <a:rPr baseline="-25000" lang="en" sz="1150">
                  <a:solidFill>
                    <a:srgbClr val="21212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" sz="1500">
                  <a:solidFill>
                    <a:srgbClr val="21212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Chloride ion channel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7" name="Google Shape;117;p19"/>
          <p:cNvSpPr/>
          <p:nvPr/>
        </p:nvSpPr>
        <p:spPr>
          <a:xfrm>
            <a:off x="6404150" y="2941550"/>
            <a:ext cx="596700" cy="43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7598675" y="2941550"/>
            <a:ext cx="898200" cy="46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6952675" y="4355725"/>
            <a:ext cx="645900" cy="54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0" y="477420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(11)	Kumar, S.; Porcu, P.; Werner, D. F.; Matthews, D. B.; Diaz-Granados, J. L.; Helfand, R. S.; Morrow, A. L. The Role of GABAA Receptors in the Acute and Chronic Effects of Ethanol: A Decade of Progress.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Psychopharmacology (Berl)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2009,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205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529. https://doi.org/10.1007/s00213-009-1562-z.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(13)	Bruni, O.; Ferini-Strambi, L.; Giacomoni, E.; Pellegrino, P. Herbal Remedies and Their Possible Effect on the GABAergic System and Sleep.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Nutrients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530. https://doi.org/10.3390/nu13020530.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Ethanol &amp; GABA Interactions</a:t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7214355" y="2982062"/>
            <a:ext cx="438600" cy="32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8232198" y="3020729"/>
            <a:ext cx="6600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19504" r="0" t="0"/>
          <a:stretch/>
        </p:blipFill>
        <p:spPr>
          <a:xfrm>
            <a:off x="5310797" y="1548787"/>
            <a:ext cx="3581402" cy="2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5183800" y="2849311"/>
            <a:ext cx="660000" cy="76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614" y="2653370"/>
            <a:ext cx="579405" cy="27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 b="0" l="31618" r="12940" t="2400"/>
          <a:stretch/>
        </p:blipFill>
        <p:spPr>
          <a:xfrm>
            <a:off x="2050675" y="1319500"/>
            <a:ext cx="3109624" cy="3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449" y="2350476"/>
            <a:ext cx="15144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0" y="475627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(13)	Bruni, O.; Ferini-Strambi, L.; Giacomoni, E.; Pellegrino, P. Herbal Remedies and Their Possible Effect on the GABAergic System and Sleep.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Nutrients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530. https://doi.org/10.3390/nu13020530.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(14)	Criswell, H. E.; Breese, G. R. A Conceptualization of Integrated Actions of Ethanol Contributing to Its GABAmimetic Profile: A Commentary.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Neuropsychopharmacol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2005,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30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(8), 1407–1425. https://doi.org/10.1038/sj.npp.1300750.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Pharmacotherapy</a:t>
            </a:r>
            <a:endParaRPr/>
          </a:p>
        </p:txBody>
      </p:sp>
      <p:grpSp>
        <p:nvGrpSpPr>
          <p:cNvPr id="139" name="Google Shape;139;p21"/>
          <p:cNvGrpSpPr/>
          <p:nvPr/>
        </p:nvGrpSpPr>
        <p:grpSpPr>
          <a:xfrm>
            <a:off x="457199" y="1332175"/>
            <a:ext cx="4904925" cy="960300"/>
            <a:chOff x="1277100" y="989663"/>
            <a:chExt cx="5188201" cy="960300"/>
          </a:xfrm>
        </p:grpSpPr>
        <p:sp>
          <p:nvSpPr>
            <p:cNvPr id="140" name="Google Shape;140;p21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Direct Ion-Channel Drug Therapeutics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1277101" y="1263563"/>
              <a:ext cx="5188200" cy="6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Broad number of physiological effects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Negative or fatal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21"/>
          <p:cNvGrpSpPr/>
          <p:nvPr/>
        </p:nvGrpSpPr>
        <p:grpSpPr>
          <a:xfrm>
            <a:off x="457200" y="2425000"/>
            <a:ext cx="4904925" cy="1802400"/>
            <a:chOff x="1277099" y="989663"/>
            <a:chExt cx="5188201" cy="1802400"/>
          </a:xfrm>
        </p:grpSpPr>
        <p:sp>
          <p:nvSpPr>
            <p:cNvPr id="143" name="Google Shape;143;p21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Barbiturates (Phenobarbital)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1277099" y="1263563"/>
              <a:ext cx="5188200" cy="15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Mimics the effects of ethanol on GABA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Already used in hospitals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b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CONS: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Scheduled Drug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High potential for addiction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21"/>
          <p:cNvGrpSpPr/>
          <p:nvPr/>
        </p:nvGrpSpPr>
        <p:grpSpPr>
          <a:xfrm>
            <a:off x="4802288" y="1945750"/>
            <a:ext cx="3513461" cy="1914600"/>
            <a:chOff x="1277100" y="989663"/>
            <a:chExt cx="5188218" cy="1914600"/>
          </a:xfrm>
        </p:grpSpPr>
        <p:sp>
          <p:nvSpPr>
            <p:cNvPr id="146" name="Google Shape;146;p21"/>
            <p:cNvSpPr txBox="1"/>
            <p:nvPr/>
          </p:nvSpPr>
          <p:spPr>
            <a:xfrm>
              <a:off x="1277100" y="989663"/>
              <a:ext cx="51882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Natural Supplements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1277118" y="1263563"/>
              <a:ext cx="5188200" cy="16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Chamomile (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Matricaria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sp.)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Chinese magnolia vine (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Schisandra chinensis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Lotus (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Nelumbo nucifera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-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Drumstick tree (</a:t>
              </a:r>
              <a:r>
                <a:rPr i="1"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Moringa oleifera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" name="Google Shape;148;p21"/>
          <p:cNvSpPr txBox="1"/>
          <p:nvPr/>
        </p:nvSpPr>
        <p:spPr>
          <a:xfrm>
            <a:off x="0" y="468180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(7)	Addolorato, G.; Leggio, L.; Hopf, F. W.; Diana, M.; Bonci, A. Novel Therapeutic Strategies for Alcohol and Drug Addiction: Focus on GABA, Ion Channels and Transcranial Magnetic Stimulation.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Neuropsychopharmacol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2012,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37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(1), 163–177. https://doi.org/10.1038/npp.2011.216.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(10)	Ho, I. K.; Yu, S. Effects of Barbiturates on GABA System: Comparison to Alcohol and Benzodiazepines.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Keio Journal of Medicine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(4), 183–186. https://doi.org/10.2302/kjm.40.183.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43840" lvl="0" marL="2438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(13)	Bruni, O.; Ferini-Strambi, L.; Giacomoni, E.; Pellegrino, P. Herbal Remedies and Their Possible Effect on the GABAergic System and Sleep.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Nutrients 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2021, </a:t>
            </a:r>
            <a:r>
              <a:rPr b="1" i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13</a:t>
            </a:r>
            <a:r>
              <a:rPr b="1" lang="en" sz="600">
                <a:solidFill>
                  <a:schemeClr val="dk1"/>
                </a:solidFill>
                <a:uFill>
                  <a:noFill/>
                </a:uFill>
                <a:latin typeface="Fira Sans Extra Condensed"/>
                <a:ea typeface="Fira Sans Extra Condensed"/>
                <a:cs typeface="Fira Sans Extra Condensed"/>
                <a:sym typeface="Fira Sans Extra Condense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(2), 530. https://doi.org/10.3390/nu13020530.</a:t>
            </a:r>
            <a:endParaRPr b="1" sz="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uron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8DA4BA"/>
      </a:accent1>
      <a:accent2>
        <a:srgbClr val="419AB0"/>
      </a:accent2>
      <a:accent3>
        <a:srgbClr val="2F8094"/>
      </a:accent3>
      <a:accent4>
        <a:srgbClr val="366D8B"/>
      </a:accent4>
      <a:accent5>
        <a:srgbClr val="B9C9D5"/>
      </a:accent5>
      <a:accent6>
        <a:srgbClr val="61C5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